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7.jpg" ContentType="image/jpeg"/>
  <Override PartName="/ppt/media/image2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53"/>
  </p:notesMasterIdLst>
  <p:sldIdLst>
    <p:sldId id="536" r:id="rId6"/>
    <p:sldId id="535" r:id="rId7"/>
    <p:sldId id="541" r:id="rId8"/>
    <p:sldId id="533" r:id="rId9"/>
    <p:sldId id="411" r:id="rId10"/>
    <p:sldId id="272" r:id="rId11"/>
    <p:sldId id="300" r:id="rId12"/>
    <p:sldId id="415" r:id="rId13"/>
    <p:sldId id="362" r:id="rId14"/>
    <p:sldId id="410" r:id="rId15"/>
    <p:sldId id="420" r:id="rId16"/>
    <p:sldId id="286" r:id="rId17"/>
    <p:sldId id="333" r:id="rId18"/>
    <p:sldId id="418" r:id="rId19"/>
    <p:sldId id="334" r:id="rId20"/>
    <p:sldId id="303" r:id="rId21"/>
    <p:sldId id="416" r:id="rId22"/>
    <p:sldId id="417" r:id="rId23"/>
    <p:sldId id="395" r:id="rId24"/>
    <p:sldId id="390" r:id="rId25"/>
    <p:sldId id="413" r:id="rId26"/>
    <p:sldId id="391" r:id="rId27"/>
    <p:sldId id="419" r:id="rId28"/>
    <p:sldId id="532" r:id="rId29"/>
    <p:sldId id="529" r:id="rId30"/>
    <p:sldId id="274" r:id="rId31"/>
    <p:sldId id="265" r:id="rId32"/>
    <p:sldId id="268" r:id="rId33"/>
    <p:sldId id="275" r:id="rId34"/>
    <p:sldId id="277" r:id="rId35"/>
    <p:sldId id="273" r:id="rId36"/>
    <p:sldId id="278" r:id="rId37"/>
    <p:sldId id="276" r:id="rId38"/>
    <p:sldId id="257" r:id="rId39"/>
    <p:sldId id="256" r:id="rId40"/>
    <p:sldId id="538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539" r:id="rId49"/>
    <p:sldId id="266" r:id="rId50"/>
    <p:sldId id="267" r:id="rId51"/>
    <p:sldId id="53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73CAF-AB44-4F81-8657-0C2EA15CDB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E1BB5-7330-4C49-B1C4-B36E9204C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4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82FD2-F864-2E4E-ACF0-2DBC196A70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202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75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2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0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73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6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FCE17-6BAF-420A-90D5-ED73C70A5E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4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FCE17-6BAF-420A-90D5-ED73C70A5E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4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82FD2-F864-2E4E-ACF0-2DBC196A70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2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82FD2-F864-2E4E-ACF0-2DBC196A70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9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260E: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1983 (when program was first introduced):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$1,275,222,808  260E Industrial New Jobs Training Program sold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231,700 pledged new jobs.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260F: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1985 (when program was first introduced)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$109,355,152 forgivable loans approved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245,000 individuals trained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FCE17-6BAF-420A-90D5-ED73C70A5E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9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FCE17-6BAF-420A-90D5-ED73C70A5E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18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BF6F1-0B67-7A42-9EF6-CC231C948E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4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879B5-8D3F-EA8C-2EA8-919F33E2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2BE85-4677-6C14-900A-7E8A21764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E6D7-6D66-E539-3F36-AC2FA730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C9C73-8207-7831-E5E4-2641FC996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BBF9B-357A-B4A6-EBD5-9AE1864E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3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2967-1DE7-8F02-3BD9-F3432C6A6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F15AA-BA24-1B8A-2299-F114963B3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97B05-9AED-868F-CEEB-943018D9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A51E5-9BBD-7F21-F65A-EDA6D395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F5502-D7D4-D26A-3B48-716AA2CD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5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BEA71-194F-469D-8B56-9F22CFCC9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39026-9F8E-238F-47B4-351F64D94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3CB69-5E11-8CF8-E838-F90469D7B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E3B01-E84E-9B51-18BF-76257530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3FE1D-55FE-C347-6B05-E76B3347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06424"/>
            <a:ext cx="4446062" cy="916644"/>
          </a:xfrm>
        </p:spPr>
        <p:txBody>
          <a:bodyPr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075245"/>
            <a:ext cx="4446062" cy="329540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0B419B9-5288-FE4A-9F37-54AAEB8CA389}" type="datetime1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58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B1597006-230C-EE41-ACD1-3FF8D7F2D9A3}" type="datetime1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/>
          <a:lstStyle>
            <a:lvl1pPr algn="r">
              <a:defRPr sz="10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4413068" cy="3539265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2914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593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9972" y="2278379"/>
            <a:ext cx="7580375" cy="301294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0076" y="2255520"/>
            <a:ext cx="219455" cy="303579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19259" y="2240279"/>
            <a:ext cx="220979" cy="305104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48443" y="2225039"/>
            <a:ext cx="220979" cy="306628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77628" y="2202180"/>
            <a:ext cx="220978" cy="308914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06811" y="2180844"/>
            <a:ext cx="220979" cy="311048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35995" y="2161032"/>
            <a:ext cx="220979" cy="313029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965180" y="2142744"/>
            <a:ext cx="220979" cy="314858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94364" y="2092452"/>
            <a:ext cx="220979" cy="3198875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8593835" y="2318004"/>
            <a:ext cx="102235" cy="2966085"/>
          </a:xfrm>
          <a:custGeom>
            <a:avLst/>
            <a:gdLst/>
            <a:ahLst/>
            <a:cxnLst/>
            <a:rect l="l" t="t" r="r" b="b"/>
            <a:pathLst>
              <a:path w="102234" h="2966085">
                <a:moveTo>
                  <a:pt x="102107" y="0"/>
                </a:moveTo>
                <a:lnTo>
                  <a:pt x="0" y="0"/>
                </a:lnTo>
                <a:lnTo>
                  <a:pt x="0" y="2965704"/>
                </a:lnTo>
                <a:lnTo>
                  <a:pt x="102107" y="2965704"/>
                </a:lnTo>
                <a:lnTo>
                  <a:pt x="1021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264652" y="2325623"/>
            <a:ext cx="102235" cy="2958465"/>
          </a:xfrm>
          <a:custGeom>
            <a:avLst/>
            <a:gdLst/>
            <a:ahLst/>
            <a:cxnLst/>
            <a:rect l="l" t="t" r="r" b="b"/>
            <a:pathLst>
              <a:path w="102234" h="2958465">
                <a:moveTo>
                  <a:pt x="102107" y="0"/>
                </a:moveTo>
                <a:lnTo>
                  <a:pt x="0" y="0"/>
                </a:lnTo>
                <a:lnTo>
                  <a:pt x="0" y="2958084"/>
                </a:lnTo>
                <a:lnTo>
                  <a:pt x="102107" y="2958084"/>
                </a:lnTo>
                <a:lnTo>
                  <a:pt x="1021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7935468" y="2340864"/>
            <a:ext cx="102235" cy="2943225"/>
          </a:xfrm>
          <a:custGeom>
            <a:avLst/>
            <a:gdLst/>
            <a:ahLst/>
            <a:cxnLst/>
            <a:rect l="l" t="t" r="r" b="b"/>
            <a:pathLst>
              <a:path w="102234" h="2943225">
                <a:moveTo>
                  <a:pt x="102107" y="0"/>
                </a:moveTo>
                <a:lnTo>
                  <a:pt x="0" y="0"/>
                </a:lnTo>
                <a:lnTo>
                  <a:pt x="0" y="2942844"/>
                </a:lnTo>
                <a:lnTo>
                  <a:pt x="102107" y="2942844"/>
                </a:lnTo>
                <a:lnTo>
                  <a:pt x="1021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606283" y="2424671"/>
            <a:ext cx="102235" cy="2859405"/>
          </a:xfrm>
          <a:custGeom>
            <a:avLst/>
            <a:gdLst/>
            <a:ahLst/>
            <a:cxnLst/>
            <a:rect l="l" t="t" r="r" b="b"/>
            <a:pathLst>
              <a:path w="102234" h="2859404">
                <a:moveTo>
                  <a:pt x="102107" y="0"/>
                </a:moveTo>
                <a:lnTo>
                  <a:pt x="0" y="0"/>
                </a:lnTo>
                <a:lnTo>
                  <a:pt x="0" y="2859036"/>
                </a:lnTo>
                <a:lnTo>
                  <a:pt x="102107" y="2859036"/>
                </a:lnTo>
                <a:lnTo>
                  <a:pt x="1021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7277100" y="2452103"/>
            <a:ext cx="102235" cy="2832100"/>
          </a:xfrm>
          <a:custGeom>
            <a:avLst/>
            <a:gdLst/>
            <a:ahLst/>
            <a:cxnLst/>
            <a:rect l="l" t="t" r="r" b="b"/>
            <a:pathLst>
              <a:path w="102234" h="2832100">
                <a:moveTo>
                  <a:pt x="102107" y="0"/>
                </a:moveTo>
                <a:lnTo>
                  <a:pt x="0" y="0"/>
                </a:lnTo>
                <a:lnTo>
                  <a:pt x="0" y="2831604"/>
                </a:lnTo>
                <a:lnTo>
                  <a:pt x="102107" y="2831604"/>
                </a:lnTo>
                <a:lnTo>
                  <a:pt x="1021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6947916" y="2490216"/>
            <a:ext cx="102235" cy="2794000"/>
          </a:xfrm>
          <a:custGeom>
            <a:avLst/>
            <a:gdLst/>
            <a:ahLst/>
            <a:cxnLst/>
            <a:rect l="l" t="t" r="r" b="b"/>
            <a:pathLst>
              <a:path w="102234" h="2794000">
                <a:moveTo>
                  <a:pt x="102107" y="0"/>
                </a:moveTo>
                <a:lnTo>
                  <a:pt x="0" y="0"/>
                </a:lnTo>
                <a:lnTo>
                  <a:pt x="0" y="2793492"/>
                </a:lnTo>
                <a:lnTo>
                  <a:pt x="102107" y="2793492"/>
                </a:lnTo>
                <a:lnTo>
                  <a:pt x="1021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6618731" y="2532888"/>
            <a:ext cx="102235" cy="2750820"/>
          </a:xfrm>
          <a:custGeom>
            <a:avLst/>
            <a:gdLst/>
            <a:ahLst/>
            <a:cxnLst/>
            <a:rect l="l" t="t" r="r" b="b"/>
            <a:pathLst>
              <a:path w="102234" h="2750820">
                <a:moveTo>
                  <a:pt x="102107" y="0"/>
                </a:moveTo>
                <a:lnTo>
                  <a:pt x="0" y="0"/>
                </a:lnTo>
                <a:lnTo>
                  <a:pt x="0" y="2750820"/>
                </a:lnTo>
                <a:lnTo>
                  <a:pt x="102107" y="2750820"/>
                </a:lnTo>
                <a:lnTo>
                  <a:pt x="10210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6289547" y="2596895"/>
            <a:ext cx="102235" cy="2687320"/>
          </a:xfrm>
          <a:custGeom>
            <a:avLst/>
            <a:gdLst/>
            <a:ahLst/>
            <a:cxnLst/>
            <a:rect l="l" t="t" r="r" b="b"/>
            <a:pathLst>
              <a:path w="102235" h="2687320">
                <a:moveTo>
                  <a:pt x="102108" y="0"/>
                </a:moveTo>
                <a:lnTo>
                  <a:pt x="0" y="0"/>
                </a:lnTo>
                <a:lnTo>
                  <a:pt x="0" y="2686812"/>
                </a:lnTo>
                <a:lnTo>
                  <a:pt x="102108" y="2686812"/>
                </a:lnTo>
                <a:lnTo>
                  <a:pt x="1021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5960364" y="2636520"/>
            <a:ext cx="102235" cy="2647315"/>
          </a:xfrm>
          <a:custGeom>
            <a:avLst/>
            <a:gdLst/>
            <a:ahLst/>
            <a:cxnLst/>
            <a:rect l="l" t="t" r="r" b="b"/>
            <a:pathLst>
              <a:path w="102235" h="2647315">
                <a:moveTo>
                  <a:pt x="102108" y="0"/>
                </a:moveTo>
                <a:lnTo>
                  <a:pt x="0" y="0"/>
                </a:lnTo>
                <a:lnTo>
                  <a:pt x="0" y="2647188"/>
                </a:lnTo>
                <a:lnTo>
                  <a:pt x="102108" y="2647188"/>
                </a:lnTo>
                <a:lnTo>
                  <a:pt x="1021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5631179" y="2676131"/>
            <a:ext cx="102235" cy="2607945"/>
          </a:xfrm>
          <a:custGeom>
            <a:avLst/>
            <a:gdLst/>
            <a:ahLst/>
            <a:cxnLst/>
            <a:rect l="l" t="t" r="r" b="b"/>
            <a:pathLst>
              <a:path w="102235" h="2607945">
                <a:moveTo>
                  <a:pt x="102108" y="0"/>
                </a:moveTo>
                <a:lnTo>
                  <a:pt x="0" y="0"/>
                </a:lnTo>
                <a:lnTo>
                  <a:pt x="0" y="2607576"/>
                </a:lnTo>
                <a:lnTo>
                  <a:pt x="102108" y="2607576"/>
                </a:lnTo>
                <a:lnTo>
                  <a:pt x="1021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5301996" y="2708135"/>
            <a:ext cx="102235" cy="2576195"/>
          </a:xfrm>
          <a:custGeom>
            <a:avLst/>
            <a:gdLst/>
            <a:ahLst/>
            <a:cxnLst/>
            <a:rect l="l" t="t" r="r" b="b"/>
            <a:pathLst>
              <a:path w="102235" h="2576195">
                <a:moveTo>
                  <a:pt x="102108" y="0"/>
                </a:moveTo>
                <a:lnTo>
                  <a:pt x="0" y="0"/>
                </a:lnTo>
                <a:lnTo>
                  <a:pt x="0" y="2575572"/>
                </a:lnTo>
                <a:lnTo>
                  <a:pt x="102108" y="2575572"/>
                </a:lnTo>
                <a:lnTo>
                  <a:pt x="1021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4972811" y="2746248"/>
            <a:ext cx="100965" cy="2537460"/>
          </a:xfrm>
          <a:custGeom>
            <a:avLst/>
            <a:gdLst/>
            <a:ahLst/>
            <a:cxnLst/>
            <a:rect l="l" t="t" r="r" b="b"/>
            <a:pathLst>
              <a:path w="100964" h="2537460">
                <a:moveTo>
                  <a:pt x="100584" y="0"/>
                </a:moveTo>
                <a:lnTo>
                  <a:pt x="0" y="0"/>
                </a:lnTo>
                <a:lnTo>
                  <a:pt x="0" y="2537460"/>
                </a:lnTo>
                <a:lnTo>
                  <a:pt x="100584" y="2537460"/>
                </a:lnTo>
                <a:lnTo>
                  <a:pt x="1005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4643628" y="2820923"/>
            <a:ext cx="100965" cy="2463165"/>
          </a:xfrm>
          <a:custGeom>
            <a:avLst/>
            <a:gdLst/>
            <a:ahLst/>
            <a:cxnLst/>
            <a:rect l="l" t="t" r="r" b="b"/>
            <a:pathLst>
              <a:path w="100964" h="2463165">
                <a:moveTo>
                  <a:pt x="100584" y="0"/>
                </a:moveTo>
                <a:lnTo>
                  <a:pt x="0" y="0"/>
                </a:lnTo>
                <a:lnTo>
                  <a:pt x="0" y="2462784"/>
                </a:lnTo>
                <a:lnTo>
                  <a:pt x="100584" y="2462784"/>
                </a:lnTo>
                <a:lnTo>
                  <a:pt x="1005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4314444" y="2930651"/>
            <a:ext cx="100965" cy="2353310"/>
          </a:xfrm>
          <a:custGeom>
            <a:avLst/>
            <a:gdLst/>
            <a:ahLst/>
            <a:cxnLst/>
            <a:rect l="l" t="t" r="r" b="b"/>
            <a:pathLst>
              <a:path w="100964" h="2353310">
                <a:moveTo>
                  <a:pt x="100584" y="0"/>
                </a:moveTo>
                <a:lnTo>
                  <a:pt x="0" y="0"/>
                </a:lnTo>
                <a:lnTo>
                  <a:pt x="0" y="2353056"/>
                </a:lnTo>
                <a:lnTo>
                  <a:pt x="100584" y="2353056"/>
                </a:lnTo>
                <a:lnTo>
                  <a:pt x="1005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3985259" y="2967227"/>
            <a:ext cx="100965" cy="2316480"/>
          </a:xfrm>
          <a:custGeom>
            <a:avLst/>
            <a:gdLst/>
            <a:ahLst/>
            <a:cxnLst/>
            <a:rect l="l" t="t" r="r" b="b"/>
            <a:pathLst>
              <a:path w="100964" h="2316479">
                <a:moveTo>
                  <a:pt x="100584" y="0"/>
                </a:moveTo>
                <a:lnTo>
                  <a:pt x="0" y="0"/>
                </a:lnTo>
                <a:lnTo>
                  <a:pt x="0" y="2316480"/>
                </a:lnTo>
                <a:lnTo>
                  <a:pt x="100584" y="2316480"/>
                </a:lnTo>
                <a:lnTo>
                  <a:pt x="1005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3656076" y="3028175"/>
            <a:ext cx="100965" cy="2256155"/>
          </a:xfrm>
          <a:custGeom>
            <a:avLst/>
            <a:gdLst/>
            <a:ahLst/>
            <a:cxnLst/>
            <a:rect l="l" t="t" r="r" b="b"/>
            <a:pathLst>
              <a:path w="100964" h="2256154">
                <a:moveTo>
                  <a:pt x="100584" y="0"/>
                </a:moveTo>
                <a:lnTo>
                  <a:pt x="0" y="0"/>
                </a:lnTo>
                <a:lnTo>
                  <a:pt x="0" y="2255532"/>
                </a:lnTo>
                <a:lnTo>
                  <a:pt x="100584" y="2255532"/>
                </a:lnTo>
                <a:lnTo>
                  <a:pt x="1005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3326891" y="3083039"/>
            <a:ext cx="100965" cy="2200910"/>
          </a:xfrm>
          <a:custGeom>
            <a:avLst/>
            <a:gdLst/>
            <a:ahLst/>
            <a:cxnLst/>
            <a:rect l="l" t="t" r="r" b="b"/>
            <a:pathLst>
              <a:path w="100964" h="2200910">
                <a:moveTo>
                  <a:pt x="100584" y="0"/>
                </a:moveTo>
                <a:lnTo>
                  <a:pt x="0" y="0"/>
                </a:lnTo>
                <a:lnTo>
                  <a:pt x="0" y="2200668"/>
                </a:lnTo>
                <a:lnTo>
                  <a:pt x="100584" y="2200668"/>
                </a:lnTo>
                <a:lnTo>
                  <a:pt x="1005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2997707" y="3153155"/>
            <a:ext cx="100965" cy="2131060"/>
          </a:xfrm>
          <a:custGeom>
            <a:avLst/>
            <a:gdLst/>
            <a:ahLst/>
            <a:cxnLst/>
            <a:rect l="l" t="t" r="r" b="b"/>
            <a:pathLst>
              <a:path w="100964" h="2131060">
                <a:moveTo>
                  <a:pt x="100583" y="0"/>
                </a:moveTo>
                <a:lnTo>
                  <a:pt x="0" y="0"/>
                </a:lnTo>
                <a:lnTo>
                  <a:pt x="0" y="2130552"/>
                </a:lnTo>
                <a:lnTo>
                  <a:pt x="100583" y="2130552"/>
                </a:lnTo>
                <a:lnTo>
                  <a:pt x="10058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2668523" y="3182111"/>
            <a:ext cx="100965" cy="2101850"/>
          </a:xfrm>
          <a:custGeom>
            <a:avLst/>
            <a:gdLst/>
            <a:ahLst/>
            <a:cxnLst/>
            <a:rect l="l" t="t" r="r" b="b"/>
            <a:pathLst>
              <a:path w="100964" h="2101850">
                <a:moveTo>
                  <a:pt x="100583" y="0"/>
                </a:moveTo>
                <a:lnTo>
                  <a:pt x="0" y="0"/>
                </a:lnTo>
                <a:lnTo>
                  <a:pt x="0" y="2101596"/>
                </a:lnTo>
                <a:lnTo>
                  <a:pt x="100583" y="2101596"/>
                </a:lnTo>
                <a:lnTo>
                  <a:pt x="10058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2339339" y="3240023"/>
            <a:ext cx="100965" cy="2044064"/>
          </a:xfrm>
          <a:custGeom>
            <a:avLst/>
            <a:gdLst/>
            <a:ahLst/>
            <a:cxnLst/>
            <a:rect l="l" t="t" r="r" b="b"/>
            <a:pathLst>
              <a:path w="100964" h="2044064">
                <a:moveTo>
                  <a:pt x="100583" y="0"/>
                </a:moveTo>
                <a:lnTo>
                  <a:pt x="0" y="0"/>
                </a:lnTo>
                <a:lnTo>
                  <a:pt x="0" y="2043684"/>
                </a:lnTo>
                <a:lnTo>
                  <a:pt x="100583" y="2043684"/>
                </a:lnTo>
                <a:lnTo>
                  <a:pt x="10058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2010155" y="3313176"/>
            <a:ext cx="100965" cy="1971039"/>
          </a:xfrm>
          <a:custGeom>
            <a:avLst/>
            <a:gdLst/>
            <a:ahLst/>
            <a:cxnLst/>
            <a:rect l="l" t="t" r="r" b="b"/>
            <a:pathLst>
              <a:path w="100964" h="1971039">
                <a:moveTo>
                  <a:pt x="100583" y="0"/>
                </a:moveTo>
                <a:lnTo>
                  <a:pt x="0" y="0"/>
                </a:lnTo>
                <a:lnTo>
                  <a:pt x="0" y="1970532"/>
                </a:lnTo>
                <a:lnTo>
                  <a:pt x="100583" y="1970532"/>
                </a:lnTo>
                <a:lnTo>
                  <a:pt x="10058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680972" y="3354323"/>
            <a:ext cx="100965" cy="1929764"/>
          </a:xfrm>
          <a:custGeom>
            <a:avLst/>
            <a:gdLst/>
            <a:ahLst/>
            <a:cxnLst/>
            <a:rect l="l" t="t" r="r" b="b"/>
            <a:pathLst>
              <a:path w="100964" h="1929764">
                <a:moveTo>
                  <a:pt x="100583" y="0"/>
                </a:moveTo>
                <a:lnTo>
                  <a:pt x="0" y="0"/>
                </a:lnTo>
                <a:lnTo>
                  <a:pt x="0" y="1929384"/>
                </a:lnTo>
                <a:lnTo>
                  <a:pt x="100583" y="1929384"/>
                </a:lnTo>
                <a:lnTo>
                  <a:pt x="10058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351788" y="3421367"/>
            <a:ext cx="100965" cy="1862455"/>
          </a:xfrm>
          <a:custGeom>
            <a:avLst/>
            <a:gdLst/>
            <a:ahLst/>
            <a:cxnLst/>
            <a:rect l="l" t="t" r="r" b="b"/>
            <a:pathLst>
              <a:path w="100965" h="1862454">
                <a:moveTo>
                  <a:pt x="100584" y="0"/>
                </a:moveTo>
                <a:lnTo>
                  <a:pt x="0" y="0"/>
                </a:lnTo>
                <a:lnTo>
                  <a:pt x="0" y="1862340"/>
                </a:lnTo>
                <a:lnTo>
                  <a:pt x="100584" y="1862340"/>
                </a:lnTo>
                <a:lnTo>
                  <a:pt x="1005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bg object 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49511" y="2295144"/>
            <a:ext cx="100583" cy="2988563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78695" y="2279904"/>
            <a:ext cx="102107" cy="3003804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07880" y="2264664"/>
            <a:ext cx="102107" cy="3019043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037064" y="2241803"/>
            <a:ext cx="102107" cy="304190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366247" y="2220467"/>
            <a:ext cx="102107" cy="3063240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695431" y="2200655"/>
            <a:ext cx="102107" cy="3083052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024616" y="2182367"/>
            <a:ext cx="102107" cy="3101340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353800" y="2132076"/>
            <a:ext cx="102107" cy="3151631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1299972" y="5283707"/>
            <a:ext cx="10206355" cy="0"/>
          </a:xfrm>
          <a:custGeom>
            <a:avLst/>
            <a:gdLst/>
            <a:ahLst/>
            <a:cxnLst/>
            <a:rect l="l" t="t" r="r" b="b"/>
            <a:pathLst>
              <a:path w="10206355">
                <a:moveTo>
                  <a:pt x="0" y="0"/>
                </a:moveTo>
                <a:lnTo>
                  <a:pt x="1020622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37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688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87128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0704" y="0"/>
            <a:ext cx="3511296" cy="301445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90512"/>
            <a:ext cx="10524743" cy="12283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714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60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D231-F0DE-3092-72D0-68AE8BEF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C0C8E-0AB4-015D-091B-467144EF1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C37BF-7036-09C0-212A-5D57D8DC0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37EF4-7C26-FED8-5575-14E672A1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36DD3-9F6D-8349-77D9-AC02C9C0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5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6D64-4AAE-58DC-9ED4-B6F7A854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6DE3C-37CB-5DCE-5673-BBB15C12D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41E07-8705-6A64-8749-0FA29EC9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2C3C7-CD1F-C131-B1B6-C8FFB7AF9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690AF-F4D9-172F-B487-6B7C1E6F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1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8DCE-482B-224C-0119-08B0AF5E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DC79-C242-5E00-00BA-1C16C848B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E4A42-9BC5-06F9-FF85-47A0D2D65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355A3-2875-0DAD-A06D-08E20645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3ADEF-0BC0-706F-0FB5-E647BA8D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E996F-00D4-5BA2-F040-85A0DA0E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6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B48B-06B5-1201-EF23-F32E5D65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0C84D-322C-B456-8F6A-C0F08C6F7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AC700-71E2-4158-4059-E839C39F1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D1602-F93D-C96B-531B-5A2E88D0D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BA86B-DC46-60FD-70EF-121DD85F0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FD052-5A74-B96B-63CE-CE1ABDD3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A63425-AEC4-EF3B-FCEC-68BC7F4F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6C379C-8340-B8BD-D26F-3DE84519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EC5C-FC13-7963-1F4D-2A63F674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BBB41-4DAB-F850-EFB6-499530E1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D34CC-2A2D-DC24-DED5-43CACC0C4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D6CCA-848A-5824-FE96-7FDA9D24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ED669-857B-2EE0-D223-EAEA6F1D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9083D-C32C-6168-8167-C34FD947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786A4-9044-4043-02DF-3251CB89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B61-891A-5225-AB31-8F36D78E1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359DE-497A-C2C1-8F5D-E22168C55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1298D-A0BA-A21C-3C21-09964667C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9E934-BC2B-3D7E-B7C7-C4F4168C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4DF6C-3C2E-C1BD-E7B6-2D6A02DC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FDAFD-59B1-58CB-2AD6-51BB5367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3D16-3473-867B-61F7-B9E0E49D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3FEA8-6B8D-DFE5-6DC3-8D476E585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DFD7A-C3C6-DD59-E67C-4F57942F9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7F1C2-B6AF-908C-81C1-A7FD6806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61352-FD89-1104-F391-69FB460C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B2B42-10A8-BC36-A1E7-1F2267D0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3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9D7305-389A-DBAC-02D3-1FEBE0FD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15B25-C9D8-536C-80ED-C5351D612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A55C4-F950-0E89-D297-B654F2D3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61108-4496-4BE2-A660-8492F190E18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0F76-7D9C-0234-BA8A-9E4B6E59D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6FDB1-C230-8E15-4D32-72CF14DC2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A89BA-ACBD-4428-94DA-21D713F9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2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524" y="282684"/>
            <a:ext cx="9828530" cy="926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68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waworkforcedevelopment.gov/grow/new-jobs-tax-credit" TargetMode="External"/><Relationship Id="rId2" Type="http://schemas.openxmlformats.org/officeDocument/2006/relationships/hyperlink" Target="https://www.iowaworkforcedevelopment.gov/grow/260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www.iowaworkforcedevelopment.gov/grow/260g" TargetMode="External"/><Relationship Id="rId4" Type="http://schemas.openxmlformats.org/officeDocument/2006/relationships/hyperlink" Target="https://www.iowaworkforcedevelopment.gov/grow/260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waworkforcedevelopment.gov/grow/260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iowaworkforcedevelopment.gov/grow/260g" TargetMode="External"/><Relationship Id="rId4" Type="http://schemas.openxmlformats.org/officeDocument/2006/relationships/hyperlink" Target="https://www.iowaworkforcedevelopment.gov/grow/260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TAqkpF0KNw&amp;t=2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force.iowa.gov/" TargetMode="External"/><Relationship Id="rId2" Type="http://schemas.openxmlformats.org/officeDocument/2006/relationships/hyperlink" Target="mailto:Kathy.Anderson@IWD.Iow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9C248503-C322-C03C-F5DB-654175533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1963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64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5A9C6BB-6906-4DFF-817C-853D0EC64334}"/>
              </a:ext>
            </a:extLst>
          </p:cNvPr>
          <p:cNvSpPr txBox="1">
            <a:spLocks/>
          </p:cNvSpPr>
          <p:nvPr/>
        </p:nvSpPr>
        <p:spPr>
          <a:xfrm>
            <a:off x="366763" y="752575"/>
            <a:ext cx="4491564" cy="3405914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Reducing Time Between Jobs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endParaRPr kumimoji="0" lang="en-US" sz="3200" b="1" i="0" u="none" strike="noStrike" kern="1200" cap="none" spc="300" normalizeH="0" baseline="0" noProof="0" dirty="0">
              <a:ln>
                <a:noFill/>
              </a:ln>
              <a:solidFill>
                <a:srgbClr val="00808D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Reemployment Case Management Program (RCM) and related changes have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already made a significant difference in the state’s relationship to unemployment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F2842-B659-8D45-B864-958082AA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0F821E-5A2B-408D-A36A-D15477EE3451}"/>
              </a:ext>
            </a:extLst>
          </p:cNvPr>
          <p:cNvSpPr txBox="1"/>
          <p:nvPr/>
        </p:nvSpPr>
        <p:spPr>
          <a:xfrm>
            <a:off x="5493296" y="714083"/>
            <a:ext cx="6159653" cy="53399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Year-to-Year Reduction in Benefits Paid: </a:t>
            </a:r>
            <a:r>
              <a:rPr lang="en-US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$150 million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Open Sans"/>
                <a:ea typeface="Open Sans"/>
                <a:cs typeface="Open Sans"/>
              </a:rPr>
              <a:t>L</a:t>
            </a:r>
            <a:r>
              <a:rPr lang="en-US" i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owest total since 2000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A</a:t>
            </a:r>
            <a:r>
              <a:rPr lang="en-US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verage duration of benefits</a:t>
            </a:r>
            <a:r>
              <a:rPr lang="en-US" dirty="0">
                <a:latin typeface="Open Sans"/>
                <a:ea typeface="Open Sans"/>
                <a:cs typeface="Open Sans"/>
              </a:rPr>
              <a:t> </a:t>
            </a:r>
            <a:r>
              <a:rPr lang="en-US" b="1" dirty="0">
                <a:latin typeface="Open Sans"/>
                <a:ea typeface="Open Sans"/>
                <a:cs typeface="Open Sans"/>
              </a:rPr>
              <a:t>declined from 13.5 weeks to 10.7 weeks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Open Sans"/>
                <a:ea typeface="Open Sans"/>
                <a:cs typeface="Open Sans"/>
              </a:rPr>
              <a:t>Lowest average since 1967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Initial claims: </a:t>
            </a:r>
            <a:r>
              <a:rPr lang="en-US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45 percent </a:t>
            </a:r>
            <a:r>
              <a:rPr lang="en-US" b="1" dirty="0">
                <a:latin typeface="Open Sans"/>
                <a:ea typeface="Open Sans"/>
                <a:cs typeface="Open Sans"/>
              </a:rPr>
              <a:t>reduction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Open Sans"/>
                <a:ea typeface="Open Sans"/>
                <a:cs typeface="Open Sans"/>
              </a:rPr>
              <a:t>L</a:t>
            </a:r>
            <a:r>
              <a:rPr lang="en-US" i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owest levels since 1973</a:t>
            </a:r>
          </a:p>
          <a:p>
            <a:pPr>
              <a:lnSpc>
                <a:spcPct val="90000"/>
              </a:lnSpc>
            </a:pPr>
            <a:endParaRPr lang="en-US" b="1" dirty="0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Continued claims: </a:t>
            </a:r>
            <a:r>
              <a:rPr lang="en-US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53 percent reduction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Lowest levels since 1974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IWD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received National “Full Employment Award”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2022, Iowa had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 lowest percentage in the U.S. of claimants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exhausted their UI benefits (13.7%).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094DF-912B-CCA5-1CFA-FE4EC8F372DD}"/>
              </a:ext>
            </a:extLst>
          </p:cNvPr>
          <p:cNvSpPr txBox="1"/>
          <p:nvPr/>
        </p:nvSpPr>
        <p:spPr>
          <a:xfrm>
            <a:off x="5834636" y="878243"/>
            <a:ext cx="49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3617A"/>
                </a:solidFill>
                <a:latin typeface="Open Sans"/>
                <a:ea typeface="Open Sans"/>
                <a:cs typeface="Open Sans"/>
              </a:rPr>
              <a:t>2022 by the numbers:</a:t>
            </a:r>
            <a:endParaRPr lang="en-US" sz="2400" b="1" dirty="0">
              <a:solidFill>
                <a:srgbClr val="03617A"/>
              </a:solidFill>
            </a:endParaRPr>
          </a:p>
        </p:txBody>
      </p:sp>
      <p:pic>
        <p:nvPicPr>
          <p:cNvPr id="11" name="Graphic 10" descr="Downward trend graph with solid fill">
            <a:extLst>
              <a:ext uri="{FF2B5EF4-FFF2-40B4-BE49-F238E27FC236}">
                <a16:creationId xmlns:a16="http://schemas.microsoft.com/office/drawing/2014/main" id="{F94249AF-1773-D2FF-8693-AB0527DFD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2422" y="4686408"/>
            <a:ext cx="1305033" cy="13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E82767-6F97-6BB9-C762-157FC7FD4E97}"/>
              </a:ext>
            </a:extLst>
          </p:cNvPr>
          <p:cNvSpPr txBox="1"/>
          <p:nvPr/>
        </p:nvSpPr>
        <p:spPr>
          <a:xfrm>
            <a:off x="386830" y="1584530"/>
            <a:ext cx="639945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IWD expanding its focus areas to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the efficiency of services delivered to Iowa’s workforce.</a:t>
            </a: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new Business Engagement Division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serving as a highly engaged partner working alongside employers to solve workforce challenges. 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Refocus on Registered Apprenticeship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programs and becoming a State Apprenticeship Agency.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training programs </a:t>
            </a:r>
            <a:r>
              <a:rPr lang="en-US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(260) and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Internship programs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(high-demand and STEM).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statewide Veterans Portal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it easier for Veterans and families to connect to new careers.</a:t>
            </a:r>
            <a:endParaRPr lang="en-US" kern="1200" spc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8DC5EF-D5C0-8E36-DF8D-8936CFB17F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011" y="2640657"/>
            <a:ext cx="4606185" cy="193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A3706156-ED34-939A-D476-A873A7996333}"/>
              </a:ext>
            </a:extLst>
          </p:cNvPr>
          <p:cNvSpPr/>
          <p:nvPr/>
        </p:nvSpPr>
        <p:spPr>
          <a:xfrm>
            <a:off x="297183" y="206043"/>
            <a:ext cx="10824341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7C136-39D2-CC4C-B365-688404CB7207}"/>
              </a:ext>
            </a:extLst>
          </p:cNvPr>
          <p:cNvSpPr txBox="1"/>
          <p:nvPr/>
        </p:nvSpPr>
        <p:spPr>
          <a:xfrm>
            <a:off x="629692" y="400508"/>
            <a:ext cx="114718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a Better System</a:t>
            </a:r>
          </a:p>
        </p:txBody>
      </p:sp>
    </p:spTree>
    <p:extLst>
      <p:ext uri="{BB962C8B-B14F-4D97-AF65-F5344CB8AC3E}">
        <p14:creationId xmlns:p14="http://schemas.microsoft.com/office/powerpoint/2010/main" val="31615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6805F9-C882-4B9E-AD67-733211EA1EEF}"/>
              </a:ext>
            </a:extLst>
          </p:cNvPr>
          <p:cNvSpPr txBox="1"/>
          <p:nvPr/>
        </p:nvSpPr>
        <p:spPr>
          <a:xfrm>
            <a:off x="388298" y="1840248"/>
            <a:ext cx="6631338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Lifting overall focus on Reemployment.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closely with employers to provide individualized assistance through new Business Engagement Division.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Expanding access to services by integrating WIOA Title 2 and Title 4 programs into one workforce system (realignment).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Continuing use of grant opportunities to encourage innovative ideas. 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AB28E9-4802-F37B-48B4-B1C7B89CF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731" y="1352507"/>
            <a:ext cx="5610224" cy="4795504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FD83E94A-7368-C0B2-02FD-E63BD5F4CD01}"/>
              </a:ext>
            </a:extLst>
          </p:cNvPr>
          <p:cNvSpPr/>
          <p:nvPr/>
        </p:nvSpPr>
        <p:spPr>
          <a:xfrm>
            <a:off x="57045" y="73373"/>
            <a:ext cx="9985450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F7F25-2A5B-1A46-A873-6AD64FDA1F21}"/>
              </a:ext>
            </a:extLst>
          </p:cNvPr>
          <p:cNvSpPr txBox="1"/>
          <p:nvPr/>
        </p:nvSpPr>
        <p:spPr>
          <a:xfrm>
            <a:off x="296561" y="210066"/>
            <a:ext cx="1085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Serving Iowans Better in 2023</a:t>
            </a:r>
          </a:p>
        </p:txBody>
      </p:sp>
    </p:spTree>
    <p:extLst>
      <p:ext uri="{BB962C8B-B14F-4D97-AF65-F5344CB8AC3E}">
        <p14:creationId xmlns:p14="http://schemas.microsoft.com/office/powerpoint/2010/main" val="1400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24368E-AC00-43A8-BABD-4B9E2120419C}"/>
              </a:ext>
            </a:extLst>
          </p:cNvPr>
          <p:cNvSpPr/>
          <p:nvPr/>
        </p:nvSpPr>
        <p:spPr>
          <a:xfrm>
            <a:off x="0" y="5078279"/>
            <a:ext cx="12192000" cy="1779721"/>
          </a:xfrm>
          <a:prstGeom prst="rect">
            <a:avLst/>
          </a:prstGeom>
          <a:solidFill>
            <a:srgbClr val="0361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617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38B4C-5E4B-46DE-9405-AA3EBE72D633}"/>
              </a:ext>
            </a:extLst>
          </p:cNvPr>
          <p:cNvSpPr txBox="1"/>
          <p:nvPr/>
        </p:nvSpPr>
        <p:spPr>
          <a:xfrm>
            <a:off x="6371972" y="5207353"/>
            <a:ext cx="5493699" cy="155448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15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3CBCEB-511F-4235-8174-542AC30180F2}"/>
              </a:ext>
            </a:extLst>
          </p:cNvPr>
          <p:cNvCxnSpPr>
            <a:cxnSpLocks/>
          </p:cNvCxnSpPr>
          <p:nvPr/>
        </p:nvCxnSpPr>
        <p:spPr>
          <a:xfrm flipV="1">
            <a:off x="5896577" y="5380701"/>
            <a:ext cx="0" cy="1198574"/>
          </a:xfrm>
          <a:prstGeom prst="line">
            <a:avLst/>
          </a:prstGeom>
          <a:ln w="57150">
            <a:solidFill>
              <a:srgbClr val="394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71372C49-80D9-4A5E-B146-E64832E81A9C}"/>
              </a:ext>
            </a:extLst>
          </p:cNvPr>
          <p:cNvSpPr txBox="1">
            <a:spLocks/>
          </p:cNvSpPr>
          <p:nvPr/>
        </p:nvSpPr>
        <p:spPr>
          <a:xfrm>
            <a:off x="498333" y="336637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Registered Apprenticeship Programs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6953A2-AB6F-4372-8AED-78E3D5F39DBF}"/>
              </a:ext>
            </a:extLst>
          </p:cNvPr>
          <p:cNvSpPr txBox="1"/>
          <p:nvPr/>
        </p:nvSpPr>
        <p:spPr>
          <a:xfrm>
            <a:off x="498333" y="1828259"/>
            <a:ext cx="6422166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Valuable programs that invest in people and 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empower Iowa employers</a:t>
            </a: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 to grow their own talent base.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Creates rewarding career paths, beginning at the high school level with a proven </a:t>
            </a:r>
            <a:r>
              <a:rPr lang="en-US" sz="1600" b="1" i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earn while you learn 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Long-term solution now available in 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nearly every sector.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 22: </a:t>
            </a:r>
            <a:r>
              <a:rPr lang="en-US" sz="1600" spc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kumimoji="0" lang="en-US" sz="16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ecord</a:t>
            </a: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10,000+ active apprentices and 163 new programs (890 total programs) </a:t>
            </a:r>
            <a:r>
              <a:rPr lang="en-US" sz="1600" spc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kumimoji="0" lang="en-US" sz="1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highest number of new programs in the country.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5,402 new apprentices in FY22 and 1,870 apprentices completed certification</a:t>
            </a:r>
            <a:b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 dirty="0">
              <a:solidFill>
                <a:srgbClr val="39413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C6478-2F20-4024-9926-957C46E417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6831" y="1949716"/>
            <a:ext cx="3788480" cy="2285876"/>
          </a:xfrm>
          <a:prstGeom prst="rect">
            <a:avLst/>
          </a:prstGeom>
        </p:spPr>
      </p:pic>
      <p:pic>
        <p:nvPicPr>
          <p:cNvPr id="6" name="Graphic 5" descr="Building with solid fill">
            <a:extLst>
              <a:ext uri="{FF2B5EF4-FFF2-40B4-BE49-F238E27FC236}">
                <a16:creationId xmlns:a16="http://schemas.microsoft.com/office/drawing/2014/main" id="{656AB738-82EF-412B-9EEF-91DDE53B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5394" y="5366844"/>
            <a:ext cx="646332" cy="646332"/>
          </a:xfrm>
          <a:prstGeom prst="rect">
            <a:avLst/>
          </a:prstGeom>
        </p:spPr>
      </p:pic>
      <p:pic>
        <p:nvPicPr>
          <p:cNvPr id="10" name="Graphic 9" descr="Construction worker female with solid fill">
            <a:extLst>
              <a:ext uri="{FF2B5EF4-FFF2-40B4-BE49-F238E27FC236}">
                <a16:creationId xmlns:a16="http://schemas.microsoft.com/office/drawing/2014/main" id="{C9C19C5F-108E-4E6F-8B44-DB51B6EBC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1361" y="5366844"/>
            <a:ext cx="725372" cy="7253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FF5DBD4-B5CE-417D-8FAC-275D3AE64768}"/>
              </a:ext>
            </a:extLst>
          </p:cNvPr>
          <p:cNvSpPr txBox="1"/>
          <p:nvPr/>
        </p:nvSpPr>
        <p:spPr>
          <a:xfrm>
            <a:off x="6247439" y="6099154"/>
            <a:ext cx="2367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9,731 Total Apprentices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B79622-6C23-4C27-A595-3F7647CA6793}"/>
              </a:ext>
            </a:extLst>
          </p:cNvPr>
          <p:cNvSpPr txBox="1"/>
          <p:nvPr/>
        </p:nvSpPr>
        <p:spPr>
          <a:xfrm>
            <a:off x="3204835" y="6118008"/>
            <a:ext cx="2367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1,988 Participating Employers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AC651-60E2-48A7-8FEE-EDA6BEB550A4}"/>
              </a:ext>
            </a:extLst>
          </p:cNvPr>
          <p:cNvSpPr txBox="1"/>
          <p:nvPr/>
        </p:nvSpPr>
        <p:spPr>
          <a:xfrm>
            <a:off x="3709416" y="4553332"/>
            <a:ext cx="46833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Numbers (FY 22)</a:t>
            </a:r>
            <a:endParaRPr lang="en-US" sz="2600" dirty="0">
              <a:solidFill>
                <a:srgbClr val="B86125"/>
              </a:solidFill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AE347E6-8B6C-4DFC-B78D-6F304C68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6272" y="6258378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z="1200">
                <a:solidFill>
                  <a:schemeClr val="bg1"/>
                </a:solidFill>
                <a:latin typeface="+mn-lt"/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987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D4722-32EC-1CCE-F28C-BF37DB8D72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454" y="1219554"/>
            <a:ext cx="5061527" cy="486197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Subtitle 5">
            <a:extLst>
              <a:ext uri="{FF2B5EF4-FFF2-40B4-BE49-F238E27FC236}">
                <a16:creationId xmlns:a16="http://schemas.microsoft.com/office/drawing/2014/main" id="{B1B15939-7523-1C0D-4627-288AF70CFAFB}"/>
              </a:ext>
            </a:extLst>
          </p:cNvPr>
          <p:cNvSpPr txBox="1">
            <a:spLocks/>
          </p:cNvSpPr>
          <p:nvPr/>
        </p:nvSpPr>
        <p:spPr>
          <a:xfrm>
            <a:off x="515934" y="1512297"/>
            <a:ext cx="6032648" cy="4734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u="sng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 / Paraeducator RA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of its kind in the country.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130 school districts participating to add over 1,000 teachers and paraeducators.</a:t>
            </a:r>
          </a:p>
          <a:p>
            <a:pPr>
              <a:spcBef>
                <a:spcPts val="0"/>
              </a:spcBef>
              <a:defRPr/>
            </a:pPr>
            <a:endParaRPr lang="en-US" sz="2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u="sng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Careers RA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 training support combined with real world experience at nursing facilities and hospitals. 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Expanded in 2023 to include more occupations.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29 projects and 1,931 apprentices in total.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2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EF22458-C19D-8AEF-CD80-72E209275338}"/>
              </a:ext>
            </a:extLst>
          </p:cNvPr>
          <p:cNvSpPr/>
          <p:nvPr/>
        </p:nvSpPr>
        <p:spPr>
          <a:xfrm>
            <a:off x="227375" y="127903"/>
            <a:ext cx="9985450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F7F25-2A5B-1A46-A873-6AD64FDA1F21}"/>
              </a:ext>
            </a:extLst>
          </p:cNvPr>
          <p:cNvSpPr txBox="1"/>
          <p:nvPr/>
        </p:nvSpPr>
        <p:spPr>
          <a:xfrm>
            <a:off x="466891" y="226287"/>
            <a:ext cx="1086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none" spc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The Pipeline</a:t>
            </a:r>
            <a:endParaRPr lang="en-US" sz="4000" b="1" cap="none" spc="0" dirty="0"/>
          </a:p>
        </p:txBody>
      </p:sp>
    </p:spTree>
    <p:extLst>
      <p:ext uri="{BB962C8B-B14F-4D97-AF65-F5344CB8AC3E}">
        <p14:creationId xmlns:p14="http://schemas.microsoft.com/office/powerpoint/2010/main" val="21316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24368E-AC00-43A8-BABD-4B9E2120419C}"/>
              </a:ext>
            </a:extLst>
          </p:cNvPr>
          <p:cNvSpPr/>
          <p:nvPr/>
        </p:nvSpPr>
        <p:spPr>
          <a:xfrm>
            <a:off x="0" y="5108757"/>
            <a:ext cx="12192000" cy="1749244"/>
          </a:xfrm>
          <a:prstGeom prst="rect">
            <a:avLst/>
          </a:prstGeom>
          <a:solidFill>
            <a:srgbClr val="0361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38B4C-5E4B-46DE-9405-AA3EBE72D633}"/>
              </a:ext>
            </a:extLst>
          </p:cNvPr>
          <p:cNvSpPr txBox="1"/>
          <p:nvPr/>
        </p:nvSpPr>
        <p:spPr>
          <a:xfrm>
            <a:off x="6374976" y="5099535"/>
            <a:ext cx="5493699" cy="155448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3CBCEB-511F-4235-8174-542AC30180F2}"/>
              </a:ext>
            </a:extLst>
          </p:cNvPr>
          <p:cNvCxnSpPr>
            <a:cxnSpLocks/>
          </p:cNvCxnSpPr>
          <p:nvPr/>
        </p:nvCxnSpPr>
        <p:spPr>
          <a:xfrm flipV="1">
            <a:off x="4636597" y="5394106"/>
            <a:ext cx="0" cy="1176983"/>
          </a:xfrm>
          <a:prstGeom prst="line">
            <a:avLst/>
          </a:prstGeom>
          <a:ln w="57150">
            <a:solidFill>
              <a:srgbClr val="394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71372C49-80D9-4A5E-B146-E64832E81A9C}"/>
              </a:ext>
            </a:extLst>
          </p:cNvPr>
          <p:cNvSpPr txBox="1">
            <a:spLocks/>
          </p:cNvSpPr>
          <p:nvPr/>
        </p:nvSpPr>
        <p:spPr>
          <a:xfrm>
            <a:off x="525333" y="447104"/>
            <a:ext cx="10058400" cy="992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Base Iowa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6953A2-AB6F-4372-8AED-78E3D5F39DBF}"/>
              </a:ext>
            </a:extLst>
          </p:cNvPr>
          <p:cNvSpPr txBox="1"/>
          <p:nvPr/>
        </p:nvSpPr>
        <p:spPr>
          <a:xfrm>
            <a:off x="542457" y="1252814"/>
            <a:ext cx="664477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 dirty="0">
              <a:solidFill>
                <a:srgbClr val="39413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Unique initiative helping make Iowa the 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premiere destination for Veterans transitioning back to civilian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Public-private partnerships to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 increase commitments to hire Veterans.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Strategies and incentives to help 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local communities attract Veterans </a:t>
            </a: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(and their families) to the local workforce.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Since January 1, 2022, over 400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 veterans/spouses </a:t>
            </a: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have found jobs in Iowa through HBI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9413D"/>
              </a:solidFill>
              <a:latin typeface="Open Sans"/>
              <a:ea typeface="Open Sans"/>
              <a:cs typeface="Open Sans"/>
            </a:endParaRPr>
          </a:p>
          <a:p>
            <a:endParaRPr lang="en-US" sz="1600" dirty="0">
              <a:solidFill>
                <a:srgbClr val="39413D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HBI focuses on</a:t>
            </a:r>
            <a:r>
              <a:rPr lang="en-US" sz="1600" b="1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 empowering communities </a:t>
            </a:r>
            <a:r>
              <a:rPr lang="en-US" sz="1600" dirty="0">
                <a:solidFill>
                  <a:srgbClr val="39413D"/>
                </a:solidFill>
                <a:latin typeface="Open Sans"/>
                <a:ea typeface="Open Sans"/>
                <a:cs typeface="Open Sans"/>
              </a:rPr>
              <a:t>to be key centers of opportunity by partnering both with employers and local colleges/universities.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9413D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F5DBD4-B5CE-417D-8FAC-275D3AE64768}"/>
              </a:ext>
            </a:extLst>
          </p:cNvPr>
          <p:cNvSpPr txBox="1"/>
          <p:nvPr/>
        </p:nvSpPr>
        <p:spPr>
          <a:xfrm>
            <a:off x="2269148" y="5974993"/>
            <a:ext cx="2367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2,400+ designated HBI businesses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B79622-6C23-4C27-A595-3F7647CA6793}"/>
              </a:ext>
            </a:extLst>
          </p:cNvPr>
          <p:cNvSpPr txBox="1"/>
          <p:nvPr/>
        </p:nvSpPr>
        <p:spPr>
          <a:xfrm>
            <a:off x="4867926" y="5982598"/>
            <a:ext cx="2367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120+ designated HBI communities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raphic 3" descr="Group with solid fill">
            <a:extLst>
              <a:ext uri="{FF2B5EF4-FFF2-40B4-BE49-F238E27FC236}">
                <a16:creationId xmlns:a16="http://schemas.microsoft.com/office/drawing/2014/main" id="{26720053-64F2-4F87-A6EF-8AD3EAF04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7764" y="5165058"/>
            <a:ext cx="914400" cy="946593"/>
          </a:xfrm>
          <a:prstGeom prst="rect">
            <a:avLst/>
          </a:prstGeom>
        </p:spPr>
      </p:pic>
      <p:pic>
        <p:nvPicPr>
          <p:cNvPr id="7" name="Graphic 6" descr="Boardroom with solid fill">
            <a:extLst>
              <a:ext uri="{FF2B5EF4-FFF2-40B4-BE49-F238E27FC236}">
                <a16:creationId xmlns:a16="http://schemas.microsoft.com/office/drawing/2014/main" id="{D9C806B8-8508-4C40-BE0F-39D7231D2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1481" y="5244148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91471-E773-4B3F-A184-6819D1466B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6703" y="1286005"/>
            <a:ext cx="4056238" cy="2688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Graphic 13" descr="Boardroom with solid fill">
            <a:extLst>
              <a:ext uri="{FF2B5EF4-FFF2-40B4-BE49-F238E27FC236}">
                <a16:creationId xmlns:a16="http://schemas.microsoft.com/office/drawing/2014/main" id="{11E1B3C8-BAEA-4392-B1B9-E910456E9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5729" y="5215402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D7E9F7-5894-4350-BBDC-B3AFFA27C830}"/>
              </a:ext>
            </a:extLst>
          </p:cNvPr>
          <p:cNvSpPr txBox="1"/>
          <p:nvPr/>
        </p:nvSpPr>
        <p:spPr>
          <a:xfrm>
            <a:off x="7466703" y="5974993"/>
            <a:ext cx="2367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HBI Career Planners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8D4705-9F39-47DE-9D44-5ACA2650C751}"/>
              </a:ext>
            </a:extLst>
          </p:cNvPr>
          <p:cNvSpPr txBox="1"/>
          <p:nvPr/>
        </p:nvSpPr>
        <p:spPr>
          <a:xfrm>
            <a:off x="3895881" y="4559750"/>
            <a:ext cx="44329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Numbers </a:t>
            </a:r>
            <a:endParaRPr lang="en-US" sz="2600" dirty="0">
              <a:solidFill>
                <a:srgbClr val="B86125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308D82-E17F-4FBA-B6E5-17A8661E5F9D}"/>
              </a:ext>
            </a:extLst>
          </p:cNvPr>
          <p:cNvCxnSpPr>
            <a:cxnSpLocks/>
          </p:cNvCxnSpPr>
          <p:nvPr/>
        </p:nvCxnSpPr>
        <p:spPr>
          <a:xfrm flipV="1">
            <a:off x="7526720" y="5394106"/>
            <a:ext cx="0" cy="1176983"/>
          </a:xfrm>
          <a:prstGeom prst="line">
            <a:avLst/>
          </a:prstGeom>
          <a:ln w="57150">
            <a:solidFill>
              <a:srgbClr val="394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9AF56E6-EDA0-4A34-966A-D353CB34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5383" y="6280149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z="1200">
                <a:solidFill>
                  <a:schemeClr val="bg1"/>
                </a:solidFill>
                <a:latin typeface="+mn-lt"/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710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6805F9-C882-4B9E-AD67-733211EA1EEF}"/>
              </a:ext>
            </a:extLst>
          </p:cNvPr>
          <p:cNvSpPr txBox="1"/>
          <p:nvPr/>
        </p:nvSpPr>
        <p:spPr>
          <a:xfrm>
            <a:off x="565348" y="1452874"/>
            <a:ext cx="609671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 Dollar Scholarship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Targets </a:t>
            </a: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school graduates 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adults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help obtain postsecondary credentials/upskill employees.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Focused on high-demand occupations </a:t>
            </a:r>
          </a:p>
          <a:p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FY21-FY22: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15,628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Seventeen institutions participating (15 community colleges and two private colleges)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Nearly $34.5 million awarded</a:t>
            </a:r>
          </a:p>
          <a:p>
            <a:pPr lvl="1"/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Post-Completion (2021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86.6 percent of LDS graduates employed in Iowa, starting with a median wage of $46,461.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Completers earned $12,512 more than those not in LDS-eligible program.</a:t>
            </a:r>
            <a:endParaRPr lang="en-US" sz="17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CEFB6-EB24-368F-B7FE-E4445BBC6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330" y="1360510"/>
            <a:ext cx="5290458" cy="465363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6386DABA-0A94-0450-3302-4F24D7A40B6F}"/>
              </a:ext>
            </a:extLst>
          </p:cNvPr>
          <p:cNvSpPr/>
          <p:nvPr/>
        </p:nvSpPr>
        <p:spPr>
          <a:xfrm>
            <a:off x="188259" y="191551"/>
            <a:ext cx="9985450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F7F25-2A5B-1A46-A873-6AD64FDA1F21}"/>
              </a:ext>
            </a:extLst>
          </p:cNvPr>
          <p:cNvSpPr txBox="1"/>
          <p:nvPr/>
        </p:nvSpPr>
        <p:spPr>
          <a:xfrm>
            <a:off x="484820" y="328115"/>
            <a:ext cx="1086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Readying Iowans for Work</a:t>
            </a:r>
          </a:p>
        </p:txBody>
      </p:sp>
    </p:spTree>
    <p:extLst>
      <p:ext uri="{BB962C8B-B14F-4D97-AF65-F5344CB8AC3E}">
        <p14:creationId xmlns:p14="http://schemas.microsoft.com/office/powerpoint/2010/main" val="25276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6805F9-C882-4B9E-AD67-733211EA1EEF}"/>
              </a:ext>
            </a:extLst>
          </p:cNvPr>
          <p:cNvSpPr txBox="1"/>
          <p:nvPr/>
        </p:nvSpPr>
        <p:spPr>
          <a:xfrm>
            <a:off x="187882" y="2457017"/>
            <a:ext cx="609671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Iowa Industrial New Jobs Training Program (260E)</a:t>
            </a: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Assists </a:t>
            </a:r>
            <a:r>
              <a:rPr lang="en-US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employers creating new positions 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new employee training.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Businesses in program that expand base employment by at least 10 percent can also receive a one-time 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New Jobs Tax Credit. 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Iowa Jobs Training Program (260F)</a:t>
            </a:r>
            <a:endParaRPr lang="en-U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job training services to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employees of eligible businesses.</a:t>
            </a:r>
            <a:b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Accelerated Career Education (ACE) Program (260G) </a:t>
            </a:r>
            <a:endParaRPr lang="en-U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Helps establish </a:t>
            </a:r>
            <a:r>
              <a:rPr lang="en-US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programs that train individuals in high-demand occupations 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needed by Iowa businesses.</a:t>
            </a:r>
          </a:p>
          <a:p>
            <a:endParaRPr lang="en-U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CEFB6-EB24-368F-B7FE-E4445BBC6D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2473" y="1535719"/>
            <a:ext cx="5681610" cy="425726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60DDE-9C43-4427-FDE4-0CA97291A1A7}"/>
              </a:ext>
            </a:extLst>
          </p:cNvPr>
          <p:cNvSpPr txBox="1"/>
          <p:nvPr/>
        </p:nvSpPr>
        <p:spPr>
          <a:xfrm>
            <a:off x="187882" y="1300135"/>
            <a:ext cx="60967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260 Training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Innovative job training programs administered by Iowa Workforce Development that focus on the </a:t>
            </a:r>
            <a:r>
              <a:rPr lang="en-US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 of new and current employees 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</a:t>
            </a:r>
            <a:r>
              <a:rPr lang="en-US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occupations needed most. 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72C4B171-F447-8B12-0E62-B30733A556A1}"/>
              </a:ext>
            </a:extLst>
          </p:cNvPr>
          <p:cNvSpPr/>
          <p:nvPr/>
        </p:nvSpPr>
        <p:spPr>
          <a:xfrm>
            <a:off x="157423" y="93359"/>
            <a:ext cx="10824341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F7F25-2A5B-1A46-A873-6AD64FDA1F21}"/>
              </a:ext>
            </a:extLst>
          </p:cNvPr>
          <p:cNvSpPr txBox="1"/>
          <p:nvPr/>
        </p:nvSpPr>
        <p:spPr>
          <a:xfrm>
            <a:off x="346016" y="287826"/>
            <a:ext cx="1187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Training That Drives New Growth</a:t>
            </a:r>
          </a:p>
        </p:txBody>
      </p:sp>
    </p:spTree>
    <p:extLst>
      <p:ext uri="{BB962C8B-B14F-4D97-AF65-F5344CB8AC3E}">
        <p14:creationId xmlns:p14="http://schemas.microsoft.com/office/powerpoint/2010/main" val="28457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2F7F25-2A5B-1A46-A873-6AD64FDA1F21}"/>
              </a:ext>
            </a:extLst>
          </p:cNvPr>
          <p:cNvSpPr txBox="1"/>
          <p:nvPr/>
        </p:nvSpPr>
        <p:spPr>
          <a:xfrm>
            <a:off x="838198" y="978408"/>
            <a:ext cx="4607052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805F9-C882-4B9E-AD67-733211EA1EEF}"/>
              </a:ext>
            </a:extLst>
          </p:cNvPr>
          <p:cNvSpPr txBox="1"/>
          <p:nvPr/>
        </p:nvSpPr>
        <p:spPr>
          <a:xfrm>
            <a:off x="467581" y="1428857"/>
            <a:ext cx="5465861" cy="3752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Iowa Industrial New Jobs Training Program (260E)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80010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Bonds sold in 2022: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$55.48 million</a:t>
            </a:r>
          </a:p>
          <a:p>
            <a:pPr marL="80010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827 current agreements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Iowa employers and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41,610 pledged new jobs</a:t>
            </a:r>
            <a:b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Iowa Jobs Training Program (260F)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 Year 2023: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$4.75 million awarded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268 current agreements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 employers</a:t>
            </a:r>
            <a:b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Accelerated Career Education (ACE) Program (260G) 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 Year 2023: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$5.4 million awarded</a:t>
            </a:r>
          </a:p>
          <a:p>
            <a:pPr marL="800100"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 programs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nine participating community colleges and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1,290 sponsored positions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CEFB6-EB24-368F-B7FE-E4445BBC6D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498" y="2705531"/>
            <a:ext cx="4529805" cy="1900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78B45037-9379-3A7D-E639-49BCF6B4AC28}"/>
              </a:ext>
            </a:extLst>
          </p:cNvPr>
          <p:cNvSpPr/>
          <p:nvPr/>
        </p:nvSpPr>
        <p:spPr>
          <a:xfrm>
            <a:off x="34666" y="168369"/>
            <a:ext cx="8315991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9C7C5-76DB-C532-0496-393FA1A7130E}"/>
              </a:ext>
            </a:extLst>
          </p:cNvPr>
          <p:cNvSpPr txBox="1"/>
          <p:nvPr/>
        </p:nvSpPr>
        <p:spPr>
          <a:xfrm>
            <a:off x="467581" y="241263"/>
            <a:ext cx="6096000" cy="88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Training: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Numbers (Stats from 2022-2023)</a:t>
            </a:r>
            <a:endParaRPr lang="en-US" sz="2400" b="1" i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61059B7D-C156-8F3E-0A51-F7745B22DB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6256" y="2003899"/>
            <a:ext cx="4318802" cy="1338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500E2492-ED84-1E08-004B-BD8C8BBE9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307" y="1636345"/>
            <a:ext cx="6610148" cy="447094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b="1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Grants</a:t>
            </a:r>
          </a:p>
          <a:p>
            <a:pPr>
              <a:lnSpc>
                <a:spcPct val="90000"/>
              </a:lnSpc>
            </a:pPr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Entry-Level Driving Training Program (CDL) and CDL infrastructure grants</a:t>
            </a:r>
          </a:p>
          <a:p>
            <a:pPr>
              <a:lnSpc>
                <a:spcPct val="90000"/>
              </a:lnSpc>
            </a:pPr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Youth Internships</a:t>
            </a:r>
          </a:p>
          <a:p>
            <a:pPr>
              <a:lnSpc>
                <a:spcPct val="90000"/>
              </a:lnSpc>
            </a:pPr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Language Learners Job Training Program</a:t>
            </a:r>
          </a:p>
          <a:p>
            <a:pPr>
              <a:lnSpc>
                <a:spcPct val="90000"/>
              </a:lnSpc>
            </a:pPr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Work-based Learning Grant</a:t>
            </a:r>
            <a:b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spc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b="1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Base Iowa</a:t>
            </a:r>
          </a:p>
          <a:p>
            <a:pPr>
              <a:lnSpc>
                <a:spcPct val="90000"/>
              </a:lnSpc>
            </a:pPr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Backed by over 2,000 businesses and 120 communities </a:t>
            </a:r>
          </a:p>
          <a:p>
            <a:pPr>
              <a:lnSpc>
                <a:spcPct val="90000"/>
              </a:lnSpc>
            </a:pPr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one-on-one assistance helped 300 Veterans or spouses find employment in 2022</a:t>
            </a:r>
            <a:br>
              <a:rPr lang="en-US" sz="1600" b="1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 spc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b="1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Care Grants</a:t>
            </a:r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(community projects and business incentives)</a:t>
            </a:r>
          </a:p>
          <a:p>
            <a:pPr>
              <a:lnSpc>
                <a:spcPct val="90000"/>
              </a:lnSpc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2021-2022: 190 projects awarded $75 million to help create more than 10,700 new child care slots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lnSpc>
                <a:spcPct val="90000"/>
              </a:lnSpc>
            </a:pPr>
            <a:endParaRPr lang="en-US" sz="1600" spc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AE3B-52B9-7B56-3ED0-F40CF29F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52350-2C3E-3809-74BD-258F84D47482}"/>
              </a:ext>
            </a:extLst>
          </p:cNvPr>
          <p:cNvSpPr txBox="1"/>
          <p:nvPr/>
        </p:nvSpPr>
        <p:spPr>
          <a:xfrm>
            <a:off x="219299" y="3771673"/>
            <a:ext cx="460420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228600">
              <a:lnSpc>
                <a:spcPct val="90000"/>
              </a:lnSpc>
            </a:pPr>
            <a:r>
              <a:rPr lang="en-US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Iowa has prioritized unique grant and employment programs that are </a:t>
            </a:r>
            <a:r>
              <a:rPr lang="en-US" b="1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focused on removing the most frequent barriers to the workforce.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F8E2C77-1C04-06B2-163A-CFE9BC4F060C}"/>
              </a:ext>
            </a:extLst>
          </p:cNvPr>
          <p:cNvSpPr/>
          <p:nvPr/>
        </p:nvSpPr>
        <p:spPr>
          <a:xfrm>
            <a:off x="219299" y="345813"/>
            <a:ext cx="10824341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5F55FD-C887-8B87-60BC-3B604CA25391}"/>
              </a:ext>
            </a:extLst>
          </p:cNvPr>
          <p:cNvSpPr txBox="1"/>
          <p:nvPr/>
        </p:nvSpPr>
        <p:spPr>
          <a:xfrm>
            <a:off x="531100" y="539214"/>
            <a:ext cx="1187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Removing Barriers</a:t>
            </a:r>
          </a:p>
        </p:txBody>
      </p:sp>
    </p:spTree>
    <p:extLst>
      <p:ext uri="{BB962C8B-B14F-4D97-AF65-F5344CB8AC3E}">
        <p14:creationId xmlns:p14="http://schemas.microsoft.com/office/powerpoint/2010/main" val="33682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3720966-C42B-FB7F-5CC4-D0D60A6A1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49"/>
          <a:stretch/>
        </p:blipFill>
        <p:spPr bwMode="auto">
          <a:xfrm>
            <a:off x="2667739" y="491028"/>
            <a:ext cx="6856521" cy="353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9">
            <a:extLst>
              <a:ext uri="{FF2B5EF4-FFF2-40B4-BE49-F238E27FC236}">
                <a16:creationId xmlns:a16="http://schemas.microsoft.com/office/drawing/2014/main" id="{C71C3AD7-F536-0EBF-0E35-AC0DCD28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77" y="4494978"/>
            <a:ext cx="2411172" cy="75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0">
            <a:extLst>
              <a:ext uri="{FF2B5EF4-FFF2-40B4-BE49-F238E27FC236}">
                <a16:creationId xmlns:a16="http://schemas.microsoft.com/office/drawing/2014/main" id="{D7707E48-94E8-C2BF-A583-80212A18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48" y="4452604"/>
            <a:ext cx="2513861" cy="84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1">
            <a:extLst>
              <a:ext uri="{FF2B5EF4-FFF2-40B4-BE49-F238E27FC236}">
                <a16:creationId xmlns:a16="http://schemas.microsoft.com/office/drawing/2014/main" id="{02801F44-6311-6A5C-4813-876C8E138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3" y="5390194"/>
            <a:ext cx="1458988" cy="3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F4B814-99CA-62D4-004A-4E27E8EB5F92}"/>
              </a:ext>
            </a:extLst>
          </p:cNvPr>
          <p:cNvSpPr txBox="1"/>
          <p:nvPr/>
        </p:nvSpPr>
        <p:spPr>
          <a:xfrm>
            <a:off x="5472363" y="4077052"/>
            <a:ext cx="60944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Sponsored By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52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E82767-6F97-6BB9-C762-157FC7FD4E97}"/>
              </a:ext>
            </a:extLst>
          </p:cNvPr>
          <p:cNvSpPr txBox="1"/>
          <p:nvPr/>
        </p:nvSpPr>
        <p:spPr>
          <a:xfrm>
            <a:off x="386830" y="1584530"/>
            <a:ext cx="639945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IWD expanding its focus areas to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the efficiency of services delivered to Iowa’s workforce.</a:t>
            </a: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new Business Engagement Division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serving as a highly engaged partner working alongside employers to solve workforce challenges. 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Refocus on Registered Apprenticeship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programs and becoming a State Apprenticeship Agency.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training programs </a:t>
            </a:r>
            <a:r>
              <a:rPr lang="en-US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(260) and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Internship programs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(high-demand and STEM).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statewide Veterans Portal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it easier for Veterans and families to connect to new careers.</a:t>
            </a:r>
            <a:endParaRPr lang="en-US" kern="1200" spc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8DC5EF-D5C0-8E36-DF8D-8936CFB17F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011" y="2640657"/>
            <a:ext cx="4606185" cy="193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A3706156-ED34-939A-D476-A873A7996333}"/>
              </a:ext>
            </a:extLst>
          </p:cNvPr>
          <p:cNvSpPr/>
          <p:nvPr/>
        </p:nvSpPr>
        <p:spPr>
          <a:xfrm>
            <a:off x="297183" y="206043"/>
            <a:ext cx="10824341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7C136-39D2-CC4C-B365-688404CB7207}"/>
              </a:ext>
            </a:extLst>
          </p:cNvPr>
          <p:cNvSpPr txBox="1"/>
          <p:nvPr/>
        </p:nvSpPr>
        <p:spPr>
          <a:xfrm>
            <a:off x="629692" y="400508"/>
            <a:ext cx="114718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a Better System</a:t>
            </a:r>
          </a:p>
        </p:txBody>
      </p:sp>
    </p:spTree>
    <p:extLst>
      <p:ext uri="{BB962C8B-B14F-4D97-AF65-F5344CB8AC3E}">
        <p14:creationId xmlns:p14="http://schemas.microsoft.com/office/powerpoint/2010/main" val="21981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E82767-6F97-6BB9-C762-157FC7FD4E97}"/>
              </a:ext>
            </a:extLst>
          </p:cNvPr>
          <p:cNvSpPr txBox="1"/>
          <p:nvPr/>
        </p:nvSpPr>
        <p:spPr>
          <a:xfrm>
            <a:off x="284686" y="1703885"/>
            <a:ext cx="5190828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IWD assumed responsibility of the following on July 1 under Governor Reynolds’ realignment legislation: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Iowa Vocational Rehabilitation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Adult Education and Literacy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kern="1200" spc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HiSet</a:t>
            </a:r>
            <a:r>
              <a:rPr lang="en-US" sz="1700" b="1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 School Equivalency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kern="1200" spc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Brings together all four groups of workforce programs under the Workforce Innovation and Opportunity Act (WIOA).</a:t>
            </a:r>
            <a:br>
              <a:rPr lang="en-US" sz="1700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700" kern="1200" spc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kern="12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Incredible opportunity to increase efficiency and coordinate delivery of service to Iowans.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FA9048E-AB58-CD39-B961-F189E0ED21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706" y="3155245"/>
            <a:ext cx="5190828" cy="893570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62E9DD75-502A-9F82-BC4B-D584F485519E}"/>
              </a:ext>
            </a:extLst>
          </p:cNvPr>
          <p:cNvSpPr/>
          <p:nvPr/>
        </p:nvSpPr>
        <p:spPr>
          <a:xfrm>
            <a:off x="284686" y="200355"/>
            <a:ext cx="10824341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7C136-39D2-CC4C-B365-688404CB7207}"/>
              </a:ext>
            </a:extLst>
          </p:cNvPr>
          <p:cNvSpPr txBox="1"/>
          <p:nvPr/>
        </p:nvSpPr>
        <p:spPr>
          <a:xfrm>
            <a:off x="643274" y="364043"/>
            <a:ext cx="114718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Realigning Programs</a:t>
            </a:r>
          </a:p>
        </p:txBody>
      </p:sp>
    </p:spTree>
    <p:extLst>
      <p:ext uri="{BB962C8B-B14F-4D97-AF65-F5344CB8AC3E}">
        <p14:creationId xmlns:p14="http://schemas.microsoft.com/office/powerpoint/2010/main" val="233250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17942F-378C-953B-B6CB-DC31235913F8}"/>
              </a:ext>
            </a:extLst>
          </p:cNvPr>
          <p:cNvSpPr txBox="1"/>
          <p:nvPr/>
        </p:nvSpPr>
        <p:spPr>
          <a:xfrm>
            <a:off x="467247" y="2177179"/>
            <a:ext cx="439108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628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2200" b="1" dirty="0">
                <a:solidFill>
                  <a:srgbClr val="2628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Iowa, America still works</a:t>
            </a:r>
            <a:r>
              <a:rPr lang="en-US" sz="2200" dirty="0">
                <a:solidFill>
                  <a:srgbClr val="2628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In a world increasingly marked by uncertainty, </a:t>
            </a:r>
            <a:r>
              <a:rPr lang="en-US" sz="2200" b="1" dirty="0">
                <a:solidFill>
                  <a:srgbClr val="2628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Iowa’s</a:t>
            </a:r>
            <a:r>
              <a:rPr lang="en-US" sz="2200" dirty="0">
                <a:solidFill>
                  <a:srgbClr val="2628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>
                <a:solidFill>
                  <a:srgbClr val="2628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 and stability stand out </a:t>
            </a:r>
            <a:r>
              <a:rPr lang="en-US" sz="2200" dirty="0">
                <a:solidFill>
                  <a:srgbClr val="2628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a beacon of hope.”</a:t>
            </a:r>
            <a:endParaRPr lang="en-US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Placeholder 15">
            <a:extLst>
              <a:ext uri="{FF2B5EF4-FFF2-40B4-BE49-F238E27FC236}">
                <a16:creationId xmlns:a16="http://schemas.microsoft.com/office/drawing/2014/main" id="{6CEE2431-5E67-AC87-8869-F416EB344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707" y="1326222"/>
            <a:ext cx="7018046" cy="4678165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5C82E9-C935-A482-E145-46588045FB44}"/>
              </a:ext>
            </a:extLst>
          </p:cNvPr>
          <p:cNvSpPr txBox="1">
            <a:spLocks/>
          </p:cNvSpPr>
          <p:nvPr/>
        </p:nvSpPr>
        <p:spPr>
          <a:xfrm>
            <a:off x="397909" y="3665304"/>
            <a:ext cx="4766883" cy="22323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b="1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</a:br>
            <a:r>
              <a:rPr lang="en-US" sz="3200" b="1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  <a:t>- Governor Reynolds</a:t>
            </a:r>
            <a:br>
              <a:rPr lang="en-US" sz="3200" b="1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</a:br>
            <a:br>
              <a:rPr lang="en-US" sz="3200" b="1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</a:br>
            <a:endParaRPr lang="en-US" sz="3200" b="1" dirty="0">
              <a:solidFill>
                <a:srgbClr val="B861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C4928565-8EE2-A723-689B-7604EE5F156F}"/>
              </a:ext>
            </a:extLst>
          </p:cNvPr>
          <p:cNvSpPr/>
          <p:nvPr/>
        </p:nvSpPr>
        <p:spPr>
          <a:xfrm>
            <a:off x="144783" y="183003"/>
            <a:ext cx="10824341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7C136-39D2-CC4C-B365-688404CB7207}"/>
              </a:ext>
            </a:extLst>
          </p:cNvPr>
          <p:cNvSpPr txBox="1"/>
          <p:nvPr/>
        </p:nvSpPr>
        <p:spPr>
          <a:xfrm>
            <a:off x="575331" y="299752"/>
            <a:ext cx="114718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Summary</a:t>
            </a:r>
          </a:p>
        </p:txBody>
      </p:sp>
    </p:spTree>
    <p:extLst>
      <p:ext uri="{BB962C8B-B14F-4D97-AF65-F5344CB8AC3E}">
        <p14:creationId xmlns:p14="http://schemas.microsoft.com/office/powerpoint/2010/main" val="427280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17942F-378C-953B-B6CB-DC31235913F8}"/>
              </a:ext>
            </a:extLst>
          </p:cNvPr>
          <p:cNvSpPr txBox="1"/>
          <p:nvPr/>
        </p:nvSpPr>
        <p:spPr>
          <a:xfrm>
            <a:off x="954241" y="4617756"/>
            <a:ext cx="1024665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Kathy Anderson, Division Administrator, Business Engagement</a:t>
            </a:r>
          </a:p>
          <a:p>
            <a:pPr algn="ctr"/>
            <a:r>
              <a:rPr lang="en-US" sz="2200" b="1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Kathy.Anderson@IWD.Iowa.gov</a:t>
            </a:r>
            <a:endParaRPr lang="en-US" sz="2200" b="1" dirty="0">
              <a:solidFill>
                <a:srgbClr val="B861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200" dirty="0">
              <a:solidFill>
                <a:srgbClr val="B861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200" dirty="0">
              <a:solidFill>
                <a:srgbClr val="B861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200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 E Grand Avenue •  Des Moines, IA 50319  •  </a:t>
            </a:r>
            <a:r>
              <a:rPr lang="en-US" sz="2200" u="sng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https://workforce.iowa.gov/</a:t>
            </a:r>
            <a:endParaRPr lang="en-US" sz="2200" dirty="0">
              <a:solidFill>
                <a:srgbClr val="B861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C4928565-8EE2-A723-689B-7604EE5F156F}"/>
              </a:ext>
            </a:extLst>
          </p:cNvPr>
          <p:cNvSpPr/>
          <p:nvPr/>
        </p:nvSpPr>
        <p:spPr>
          <a:xfrm>
            <a:off x="288219" y="145630"/>
            <a:ext cx="8066888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7C136-39D2-CC4C-B365-688404CB7207}"/>
              </a:ext>
            </a:extLst>
          </p:cNvPr>
          <p:cNvSpPr txBox="1"/>
          <p:nvPr/>
        </p:nvSpPr>
        <p:spPr>
          <a:xfrm>
            <a:off x="655096" y="309318"/>
            <a:ext cx="302639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</a:p>
        </p:txBody>
      </p:sp>
      <p:pic>
        <p:nvPicPr>
          <p:cNvPr id="3" name="Picture 2" descr="A picture containing text, sign, clock, gauge&#10;&#10;Description automatically generated">
            <a:extLst>
              <a:ext uri="{FF2B5EF4-FFF2-40B4-BE49-F238E27FC236}">
                <a16:creationId xmlns:a16="http://schemas.microsoft.com/office/drawing/2014/main" id="{06DAD03B-7B33-A5C2-EA65-E5D96909C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25" y="2777536"/>
            <a:ext cx="8779490" cy="11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No photo description available.">
            <a:extLst>
              <a:ext uri="{FF2B5EF4-FFF2-40B4-BE49-F238E27FC236}">
                <a16:creationId xmlns:a16="http://schemas.microsoft.com/office/drawing/2014/main" id="{1DDD261D-9AB5-5DCC-4648-DAC8AC47A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9" b="19312"/>
          <a:stretch/>
        </p:blipFill>
        <p:spPr bwMode="auto">
          <a:xfrm>
            <a:off x="346284" y="2436927"/>
            <a:ext cx="3517119" cy="19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ity of Cedar Rapids Logo RGB - Matthew 25">
            <a:extLst>
              <a:ext uri="{FF2B5EF4-FFF2-40B4-BE49-F238E27FC236}">
                <a16:creationId xmlns:a16="http://schemas.microsoft.com/office/drawing/2014/main" id="{E8A4B4D0-1080-A4B1-FA80-1032778B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3668" y="2032900"/>
            <a:ext cx="3517120" cy="221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1983BAF-486A-9C4D-CC90-1BD0F83D6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599" y="2436927"/>
            <a:ext cx="3537345" cy="19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56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ity of Cedar Rapids Logo RGB - Matthew 25">
            <a:extLst>
              <a:ext uri="{FF2B5EF4-FFF2-40B4-BE49-F238E27FC236}">
                <a16:creationId xmlns:a16="http://schemas.microsoft.com/office/drawing/2014/main" id="{F9EE3238-732D-437E-AD13-1578F2A9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06" y="456401"/>
            <a:ext cx="9450388" cy="59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0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AA407E-4549-2A83-9665-566E4DA27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17431" r="17430" b="6087"/>
          <a:stretch/>
        </p:blipFill>
        <p:spPr>
          <a:xfrm>
            <a:off x="0" y="0"/>
            <a:ext cx="12192000" cy="63524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9CF288-FFB3-AAE6-4689-8F24AFA610E5}"/>
              </a:ext>
            </a:extLst>
          </p:cNvPr>
          <p:cNvSpPr/>
          <p:nvPr/>
        </p:nvSpPr>
        <p:spPr>
          <a:xfrm>
            <a:off x="6554756" y="2791744"/>
            <a:ext cx="4953000" cy="312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4CD420-9A83-6F98-ADFD-55C10371FEFF}"/>
              </a:ext>
            </a:extLst>
          </p:cNvPr>
          <p:cNvSpPr txBox="1">
            <a:spLocks/>
          </p:cNvSpPr>
          <p:nvPr/>
        </p:nvSpPr>
        <p:spPr>
          <a:xfrm>
            <a:off x="6554756" y="2791744"/>
            <a:ext cx="4953000" cy="752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Area International Companies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4D019-CDC9-B2EC-A0BD-0BF83E6028F8}"/>
              </a:ext>
            </a:extLst>
          </p:cNvPr>
          <p:cNvSpPr txBox="1"/>
          <p:nvPr/>
        </p:nvSpPr>
        <p:spPr>
          <a:xfrm>
            <a:off x="533400" y="505516"/>
            <a:ext cx="4343400" cy="5846968"/>
          </a:xfrm>
          <a:prstGeom prst="rect">
            <a:avLst/>
          </a:prstGeom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alpha val="10000"/>
                </a:schemeClr>
              </a:gs>
            </a:gsLst>
            <a:lin ang="5400000" scaled="0"/>
          </a:gradFill>
        </p:spPr>
        <p:txBody>
          <a:bodyPr wrap="square" lIns="274320" tIns="274320" rIns="274320" bIns="274320" rtlCol="0"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FAST FACTS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MSA POPULATION: </a:t>
            </a:r>
            <a:r>
              <a:rPr lang="en-US" sz="2400" b="1" dirty="0">
                <a:solidFill>
                  <a:schemeClr val="bg1"/>
                </a:solidFill>
              </a:rPr>
              <a:t>276,520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LEADING INDUSTRIES: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Advanced 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Transportation/Logistics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Engineering/Automation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Biotech/Medical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Aerospace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Food &amp; Bio-Processing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Education &amp; Tech Services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364BBF7-E888-0D93-A454-335DE90361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8333" r="3097" b="5855"/>
          <a:stretch/>
        </p:blipFill>
        <p:spPr>
          <a:xfrm>
            <a:off x="6781800" y="3352800"/>
            <a:ext cx="4569698" cy="235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29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D792FE-6566-E2E6-0646-AB883C4A68A9}"/>
              </a:ext>
            </a:extLst>
          </p:cNvPr>
          <p:cNvSpPr txBox="1"/>
          <p:nvPr/>
        </p:nvSpPr>
        <p:spPr>
          <a:xfrm>
            <a:off x="0" y="0"/>
            <a:ext cx="12192000" cy="6354500"/>
          </a:xfrm>
          <a:prstGeom prst="rect">
            <a:avLst/>
          </a:prstGeom>
          <a:solidFill>
            <a:srgbClr val="008E39"/>
          </a:solidFill>
          <a:effectLst/>
        </p:spPr>
        <p:txBody>
          <a:bodyPr wrap="square" rtlCol="0" anchor="ctr">
            <a:no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ape, logo&#10;&#10;Description automatically generated">
            <a:extLst>
              <a:ext uri="{FF2B5EF4-FFF2-40B4-BE49-F238E27FC236}">
                <a16:creationId xmlns:a16="http://schemas.microsoft.com/office/drawing/2014/main" id="{17EF87D1-476E-4EB9-64CD-510EF00EF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28600"/>
            <a:ext cx="2658319" cy="26523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5E26C35-14FC-FCFE-747F-29A864C7E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896012"/>
            <a:ext cx="6153150" cy="4562475"/>
          </a:xfrm>
          <a:prstGeom prst="rect">
            <a:avLst/>
          </a:prstGeom>
        </p:spPr>
      </p:pic>
      <p:pic>
        <p:nvPicPr>
          <p:cNvPr id="11" name="Picture 10" descr="Shape, logo&#10;&#10;Description automatically generated">
            <a:extLst>
              <a:ext uri="{FF2B5EF4-FFF2-40B4-BE49-F238E27FC236}">
                <a16:creationId xmlns:a16="http://schemas.microsoft.com/office/drawing/2014/main" id="{3EBA96EB-3851-8A0B-ED7D-BE30B22C64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3" b="27050"/>
          <a:stretch/>
        </p:blipFill>
        <p:spPr>
          <a:xfrm>
            <a:off x="9686081" y="4419600"/>
            <a:ext cx="2505919" cy="193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22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12192000" cy="1143000"/>
          </a:xfrm>
        </p:spPr>
        <p:txBody>
          <a:bodyPr/>
          <a:lstStyle/>
          <a:p>
            <a:pPr algn="ctr"/>
            <a:r>
              <a:rPr lang="en-US" dirty="0"/>
              <a:t>Workforce Development Highlights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2BE1A88-AA3A-4F62-8E67-B3E18DA55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648199"/>
            <a:ext cx="3275196" cy="117104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B459982-CD25-45D8-BC29-4C062E054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36212" r="17592" b="39386"/>
          <a:stretch/>
        </p:blipFill>
        <p:spPr>
          <a:xfrm>
            <a:off x="635756" y="2090418"/>
            <a:ext cx="3888740" cy="959526"/>
          </a:xfrm>
          <a:prstGeom prst="rect">
            <a:avLst/>
          </a:prstGeom>
        </p:spPr>
      </p:pic>
      <p:pic>
        <p:nvPicPr>
          <p:cNvPr id="5126" name="Picture 6" descr="GFG Logo">
            <a:extLst>
              <a:ext uri="{FF2B5EF4-FFF2-40B4-BE49-F238E27FC236}">
                <a16:creationId xmlns:a16="http://schemas.microsoft.com/office/drawing/2014/main" id="{7E1BADDE-D640-469F-81A4-E13CCFB9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55134"/>
            <a:ext cx="4305300" cy="117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C25323-4C59-4EEE-B675-8F5502D7E4F3}"/>
              </a:ext>
            </a:extLst>
          </p:cNvPr>
          <p:cNvSpPr txBox="1"/>
          <p:nvPr/>
        </p:nvSpPr>
        <p:spPr>
          <a:xfrm>
            <a:off x="5204530" y="2521786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Skill Up CR</a:t>
            </a:r>
          </a:p>
        </p:txBody>
      </p:sp>
      <p:pic>
        <p:nvPicPr>
          <p:cNvPr id="9" name="Picture 8" descr="Text, letter, whiteboard&#10;&#10;Description automatically generated">
            <a:extLst>
              <a:ext uri="{FF2B5EF4-FFF2-40B4-BE49-F238E27FC236}">
                <a16:creationId xmlns:a16="http://schemas.microsoft.com/office/drawing/2014/main" id="{F63F661B-7973-B12E-F432-692837651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87360"/>
            <a:ext cx="2819400" cy="25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5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A8B88D-999A-163E-F253-17424B629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50" b="6799"/>
          <a:stretch/>
        </p:blipFill>
        <p:spPr>
          <a:xfrm>
            <a:off x="-26381" y="0"/>
            <a:ext cx="12229956" cy="63593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AB0E1D-648D-0169-B739-9F78C9421AEC}"/>
              </a:ext>
            </a:extLst>
          </p:cNvPr>
          <p:cNvSpPr txBox="1">
            <a:spLocks/>
          </p:cNvSpPr>
          <p:nvPr/>
        </p:nvSpPr>
        <p:spPr>
          <a:xfrm>
            <a:off x="812800" y="304800"/>
            <a:ext cx="1076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Downtown Vision Plan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75582D-4B5E-7B14-97C6-D7AC28F9DE0F}"/>
              </a:ext>
            </a:extLst>
          </p:cNvPr>
          <p:cNvSpPr txBox="1"/>
          <p:nvPr/>
        </p:nvSpPr>
        <p:spPr>
          <a:xfrm>
            <a:off x="1828800" y="1219201"/>
            <a:ext cx="4120640" cy="2362198"/>
          </a:xfrm>
          <a:prstGeom prst="rect">
            <a:avLst/>
          </a:prstGeom>
          <a:solidFill>
            <a:srgbClr val="42576E"/>
          </a:solidFill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LIVE</a:t>
            </a:r>
            <a:br>
              <a:rPr lang="en-US" sz="20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Capitalize on ne housing development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 and around Downtown; attract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additional housing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8F340-FCC8-017C-0403-7B11D7E26BAE}"/>
              </a:ext>
            </a:extLst>
          </p:cNvPr>
          <p:cNvSpPr txBox="1"/>
          <p:nvPr/>
        </p:nvSpPr>
        <p:spPr>
          <a:xfrm>
            <a:off x="6299000" y="1219200"/>
            <a:ext cx="4120640" cy="2362199"/>
          </a:xfrm>
          <a:prstGeom prst="rect">
            <a:avLst/>
          </a:prstGeom>
          <a:solidFill>
            <a:srgbClr val="42576E"/>
          </a:solidFill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WORK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Consider office uncertainty; explore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flex-space/coworking/housing conversions; highlight &amp; expand small-scale and ag manufacturing niches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04B7F-34DA-EAE9-258B-E605562A4B0C}"/>
              </a:ext>
            </a:extLst>
          </p:cNvPr>
          <p:cNvSpPr txBox="1"/>
          <p:nvPr/>
        </p:nvSpPr>
        <p:spPr>
          <a:xfrm>
            <a:off x="1828800" y="3829486"/>
            <a:ext cx="4120640" cy="2362198"/>
          </a:xfrm>
          <a:prstGeom prst="rect">
            <a:avLst/>
          </a:prstGeom>
          <a:solidFill>
            <a:srgbClr val="42576E"/>
          </a:solidFill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SHOP &amp; DINE</a:t>
            </a:r>
            <a:br>
              <a:rPr lang="en-US" sz="20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Diversify ground floor offerings; add local independent and unique businesses and restaurants; add niche- and resident-serving retail; explore creative uses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08CAC-72B6-0E2E-0869-F026FFC39ADB}"/>
              </a:ext>
            </a:extLst>
          </p:cNvPr>
          <p:cNvSpPr txBox="1"/>
          <p:nvPr/>
        </p:nvSpPr>
        <p:spPr>
          <a:xfrm>
            <a:off x="6299000" y="3829485"/>
            <a:ext cx="4120640" cy="2362199"/>
          </a:xfrm>
          <a:prstGeom prst="rect">
            <a:avLst/>
          </a:prstGeom>
          <a:solidFill>
            <a:srgbClr val="42576E"/>
          </a:solidFill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VISIT &amp; STAY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Attract additional hotel rooms; build on live music and outdoor recreation niches</a:t>
            </a:r>
          </a:p>
        </p:txBody>
      </p:sp>
    </p:spTree>
    <p:extLst>
      <p:ext uri="{BB962C8B-B14F-4D97-AF65-F5344CB8AC3E}">
        <p14:creationId xmlns:p14="http://schemas.microsoft.com/office/powerpoint/2010/main" val="151412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42BAE41-C57C-31D2-1809-D58A23FCB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 b="51398"/>
          <a:stretch/>
        </p:blipFill>
        <p:spPr>
          <a:xfrm>
            <a:off x="5286674" y="3165987"/>
            <a:ext cx="7239624" cy="3615812"/>
          </a:xfrm>
          <a:prstGeom prst="rect">
            <a:avLst/>
          </a:prstGeom>
        </p:spPr>
      </p:pic>
      <p:pic>
        <p:nvPicPr>
          <p:cNvPr id="5" name="Picture 4" descr="A logo with colorful squares&#10;&#10;Description automatically generated">
            <a:extLst>
              <a:ext uri="{FF2B5EF4-FFF2-40B4-BE49-F238E27FC236}">
                <a16:creationId xmlns:a16="http://schemas.microsoft.com/office/drawing/2014/main" id="{3F66F51A-A6D7-A378-F632-5CFC0DD08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19" y="484633"/>
            <a:ext cx="5209893" cy="3121346"/>
          </a:xfrm>
          <a:prstGeom prst="rect">
            <a:avLst/>
          </a:prstGeom>
        </p:spPr>
      </p:pic>
      <p:pic>
        <p:nvPicPr>
          <p:cNvPr id="7" name="Picture 6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A8DC1C69-E38A-3F70-121A-75706622A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4" y="0"/>
            <a:ext cx="4762500" cy="4762500"/>
          </a:xfrm>
          <a:prstGeom prst="rect">
            <a:avLst/>
          </a:prstGeom>
        </p:spPr>
      </p:pic>
      <p:pic>
        <p:nvPicPr>
          <p:cNvPr id="9" name="Picture 8" descr="A logo with text and a letter&#10;&#10;Description automatically generated with medium confidence">
            <a:extLst>
              <a:ext uri="{FF2B5EF4-FFF2-40B4-BE49-F238E27FC236}">
                <a16:creationId xmlns:a16="http://schemas.microsoft.com/office/drawing/2014/main" id="{CAC202A7-975B-F2B9-D278-5B81743BC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11" y="4316361"/>
            <a:ext cx="365455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6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1CC803-F8AC-B660-BACD-0BBB60D26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36800" y="6400801"/>
            <a:ext cx="568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C1249-2421-A4E8-1EC4-87DD569E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530096"/>
            <a:ext cx="10769599" cy="467477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8DF8650-8C3D-1D67-771E-D1AD0EC202D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Southwest Growth Area</a:t>
            </a:r>
          </a:p>
        </p:txBody>
      </p:sp>
    </p:spTree>
    <p:extLst>
      <p:ext uri="{BB962C8B-B14F-4D97-AF65-F5344CB8AC3E}">
        <p14:creationId xmlns:p14="http://schemas.microsoft.com/office/powerpoint/2010/main" val="3209543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1E4A8-0A89-94F8-244C-86B0C4B04F48}"/>
              </a:ext>
            </a:extLst>
          </p:cNvPr>
          <p:cNvSpPr txBox="1"/>
          <p:nvPr/>
        </p:nvSpPr>
        <p:spPr>
          <a:xfrm>
            <a:off x="4028277" y="1219199"/>
            <a:ext cx="4120640" cy="2895601"/>
          </a:xfrm>
          <a:prstGeom prst="rect">
            <a:avLst/>
          </a:prstGeom>
          <a:solidFill>
            <a:srgbClr val="42576E"/>
          </a:solidFill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7% Predicted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Employment Growth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by 2030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State of Iowa: 3%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AB0E1D-648D-0169-B739-9F78C9421AEC}"/>
              </a:ext>
            </a:extLst>
          </p:cNvPr>
          <p:cNvSpPr txBox="1">
            <a:spLocks/>
          </p:cNvSpPr>
          <p:nvPr/>
        </p:nvSpPr>
        <p:spPr>
          <a:xfrm>
            <a:off x="711200" y="301422"/>
            <a:ext cx="1076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Cedar Rapids Population &amp; Growth Stats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EC451-122C-2D6D-93B6-148ECE4478F3}"/>
              </a:ext>
            </a:extLst>
          </p:cNvPr>
          <p:cNvSpPr txBox="1"/>
          <p:nvPr/>
        </p:nvSpPr>
        <p:spPr>
          <a:xfrm>
            <a:off x="4028277" y="4343400"/>
            <a:ext cx="7858924" cy="1752601"/>
          </a:xfrm>
          <a:prstGeom prst="rect">
            <a:avLst/>
          </a:prstGeom>
          <a:solidFill>
            <a:schemeClr val="tx1"/>
          </a:solidFill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From 2016–2020, </a:t>
            </a:r>
            <a:r>
              <a:rPr lang="en-US" sz="2400" b="1" dirty="0">
                <a:solidFill>
                  <a:schemeClr val="bg1"/>
                </a:solidFill>
              </a:rPr>
              <a:t>more people moved to the area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from out of state </a:t>
            </a:r>
            <a:r>
              <a:rPr lang="en-US" sz="2400" b="1" dirty="0">
                <a:solidFill>
                  <a:schemeClr val="bg1"/>
                </a:solidFill>
              </a:rPr>
              <a:t>than moved away from Cedar Rapids.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699C7-8A8E-7282-C6B4-DC9E8B9EC055}"/>
              </a:ext>
            </a:extLst>
          </p:cNvPr>
          <p:cNvSpPr txBox="1"/>
          <p:nvPr/>
        </p:nvSpPr>
        <p:spPr>
          <a:xfrm>
            <a:off x="304800" y="1219199"/>
            <a:ext cx="3483499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42576E"/>
                </a:solidFill>
              </a:rPr>
              <a:t>Record Construction</a:t>
            </a:r>
            <a:br>
              <a:rPr lang="en-US" sz="2400" b="1" dirty="0">
                <a:solidFill>
                  <a:srgbClr val="42576E"/>
                </a:solidFill>
              </a:rPr>
            </a:br>
            <a:r>
              <a:rPr lang="en-US" sz="2400" b="1" dirty="0">
                <a:solidFill>
                  <a:srgbClr val="42576E"/>
                </a:solidFill>
              </a:rPr>
              <a:t>Permit Valuations</a:t>
            </a:r>
          </a:p>
          <a:p>
            <a:pPr algn="ctr"/>
            <a:r>
              <a:rPr lang="en-US" sz="2000" dirty="0">
                <a:solidFill>
                  <a:srgbClr val="42576E"/>
                </a:solidFill>
              </a:rPr>
              <a:t>FY 2021, 2022</a:t>
            </a:r>
          </a:p>
          <a:p>
            <a:pPr algn="ctr"/>
            <a:endParaRPr lang="en-US" sz="2000" b="1" dirty="0">
              <a:solidFill>
                <a:srgbClr val="42576E"/>
              </a:solidFill>
            </a:endParaRPr>
          </a:p>
          <a:p>
            <a:pPr algn="ctr"/>
            <a:r>
              <a:rPr lang="en-US" sz="1600" dirty="0">
                <a:solidFill>
                  <a:srgbClr val="42576E"/>
                </a:solidFill>
              </a:rPr>
              <a:t>(FY2023 second-highest, behind 2022)</a:t>
            </a:r>
            <a:endParaRPr lang="en-US" sz="2000" dirty="0">
              <a:solidFill>
                <a:srgbClr val="42576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55B47-F32D-323C-B57B-78C0BC5CEE55}"/>
              </a:ext>
            </a:extLst>
          </p:cNvPr>
          <p:cNvSpPr txBox="1"/>
          <p:nvPr/>
        </p:nvSpPr>
        <p:spPr>
          <a:xfrm>
            <a:off x="8367193" y="1219199"/>
            <a:ext cx="3520007" cy="2895601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42576E"/>
                </a:solidFill>
              </a:rPr>
              <a:t>$30 Billion</a:t>
            </a:r>
            <a:br>
              <a:rPr lang="en-US" sz="2400" b="1" dirty="0">
                <a:solidFill>
                  <a:srgbClr val="42576E"/>
                </a:solidFill>
              </a:rPr>
            </a:br>
            <a:r>
              <a:rPr lang="en-US" sz="2400" b="1" dirty="0">
                <a:solidFill>
                  <a:srgbClr val="42576E"/>
                </a:solidFill>
              </a:rPr>
              <a:t>Annual Economic Output</a:t>
            </a:r>
          </a:p>
          <a:p>
            <a:pPr algn="ctr"/>
            <a:r>
              <a:rPr lang="en-US" sz="2000" dirty="0">
                <a:solidFill>
                  <a:srgbClr val="42576E"/>
                </a:solidFill>
              </a:rPr>
              <a:t>by mid-2033</a:t>
            </a:r>
            <a:br>
              <a:rPr lang="en-US" sz="2800" b="1" dirty="0">
                <a:solidFill>
                  <a:srgbClr val="42576E"/>
                </a:solidFill>
              </a:rPr>
            </a:br>
            <a:br>
              <a:rPr lang="en-US" sz="2800" b="1" dirty="0">
                <a:solidFill>
                  <a:srgbClr val="42576E"/>
                </a:solidFill>
              </a:rPr>
            </a:br>
            <a:r>
              <a:rPr lang="en-US" sz="2400" b="1" dirty="0">
                <a:solidFill>
                  <a:srgbClr val="42576E"/>
                </a:solidFill>
              </a:rPr>
              <a:t>Gross Metro Product Expansion: 3.25%</a:t>
            </a:r>
            <a:endParaRPr lang="en-US" sz="2800" b="1" dirty="0">
              <a:solidFill>
                <a:srgbClr val="42576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B75F7-65E5-D74A-DC55-46D34297E8CB}"/>
              </a:ext>
            </a:extLst>
          </p:cNvPr>
          <p:cNvSpPr txBox="1"/>
          <p:nvPr/>
        </p:nvSpPr>
        <p:spPr>
          <a:xfrm>
            <a:off x="304800" y="3699076"/>
            <a:ext cx="3505200" cy="2396925"/>
          </a:xfrm>
          <a:prstGeom prst="rect">
            <a:avLst/>
          </a:prstGeom>
          <a:solidFill>
            <a:srgbClr val="008E39"/>
          </a:solidFill>
          <a:effectLst>
            <a:outerShdw blurRad="469900" dir="5400000" sx="97000" sy="97000" algn="ctr" rotWithShape="0">
              <a:srgbClr val="000000">
                <a:alpha val="24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1% Annual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Population Growth</a:t>
            </a:r>
            <a:br>
              <a:rPr lang="en-US" sz="2400" b="1" dirty="0">
                <a:solidFill>
                  <a:schemeClr val="bg1"/>
                </a:solidFill>
              </a:rPr>
            </a:b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Nearly 2x Iowa Average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92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1BA6-1C63-815D-F831-0A4CC77D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Need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A85A3-DADD-E4D0-F2AB-54F836B72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Demand for thousands of housing units:</a:t>
            </a:r>
          </a:p>
          <a:p>
            <a:pPr lvl="1"/>
            <a:r>
              <a:rPr lang="en-US" dirty="0"/>
              <a:t>1,414 market-rate rentals,</a:t>
            </a:r>
          </a:p>
          <a:p>
            <a:pPr lvl="1"/>
            <a:r>
              <a:rPr lang="en-US" dirty="0"/>
              <a:t>1,085 shallow-subsidy rentals,</a:t>
            </a:r>
          </a:p>
          <a:p>
            <a:pPr lvl="1"/>
            <a:r>
              <a:rPr lang="en-US" dirty="0"/>
              <a:t>735 deep-subsidy rentals,</a:t>
            </a:r>
          </a:p>
          <a:p>
            <a:pPr lvl="1"/>
            <a:r>
              <a:rPr lang="en-US" dirty="0"/>
              <a:t>1,586 for-sale, single-family units, and</a:t>
            </a:r>
          </a:p>
          <a:p>
            <a:pPr lvl="1"/>
            <a:r>
              <a:rPr lang="en-US" dirty="0"/>
              <a:t>526 for-sale, multifamily units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1CC803-F8AC-B660-BACD-0BBB60D26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36800" y="6400801"/>
            <a:ext cx="568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99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62FA5F-831E-64B8-D774-AE6AB3E74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t="733" r="22532"/>
          <a:stretch/>
        </p:blipFill>
        <p:spPr bwMode="auto">
          <a:xfrm>
            <a:off x="-1" y="0"/>
            <a:ext cx="12192001" cy="63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AB0E1D-648D-0169-B739-9F78C9421AEC}"/>
              </a:ext>
            </a:extLst>
          </p:cNvPr>
          <p:cNvSpPr txBox="1">
            <a:spLocks/>
          </p:cNvSpPr>
          <p:nvPr/>
        </p:nvSpPr>
        <p:spPr>
          <a:xfrm>
            <a:off x="711200" y="301422"/>
            <a:ext cx="1076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Collaborative Growth Initiative</a:t>
            </a:r>
          </a:p>
        </p:txBody>
      </p:sp>
    </p:spTree>
    <p:extLst>
      <p:ext uri="{BB962C8B-B14F-4D97-AF65-F5344CB8AC3E}">
        <p14:creationId xmlns:p14="http://schemas.microsoft.com/office/powerpoint/2010/main" val="1190874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308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82" name="Picture 10" descr="No photo description available.">
            <a:extLst>
              <a:ext uri="{FF2B5EF4-FFF2-40B4-BE49-F238E27FC236}">
                <a16:creationId xmlns:a16="http://schemas.microsoft.com/office/drawing/2014/main" id="{66CE8906-F2B1-C502-0BF7-CB079BF43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9" b="1931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521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52424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08947" y="5338571"/>
            <a:ext cx="2712718" cy="13197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8521" y="5377250"/>
            <a:ext cx="7263765" cy="119507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4000" b="1" dirty="0">
                <a:solidFill>
                  <a:srgbClr val="112051"/>
                </a:solidFill>
                <a:latin typeface="Gill Sans MT"/>
                <a:cs typeface="Gill Sans MT"/>
              </a:rPr>
              <a:t>Collaborative</a:t>
            </a:r>
            <a:r>
              <a:rPr sz="4000" b="1" spc="-220" dirty="0">
                <a:solidFill>
                  <a:srgbClr val="112051"/>
                </a:solidFill>
                <a:latin typeface="Gill Sans MT"/>
                <a:cs typeface="Gill Sans MT"/>
              </a:rPr>
              <a:t> </a:t>
            </a:r>
            <a:r>
              <a:rPr sz="4000" b="1" spc="-120" dirty="0">
                <a:solidFill>
                  <a:srgbClr val="112051"/>
                </a:solidFill>
                <a:latin typeface="Gill Sans MT"/>
                <a:cs typeface="Gill Sans MT"/>
              </a:rPr>
              <a:t>Growth</a:t>
            </a:r>
            <a:r>
              <a:rPr sz="4000" b="1" spc="-160" dirty="0">
                <a:solidFill>
                  <a:srgbClr val="112051"/>
                </a:solidFill>
                <a:latin typeface="Gill Sans MT"/>
                <a:cs typeface="Gill Sans MT"/>
              </a:rPr>
              <a:t> </a:t>
            </a:r>
            <a:r>
              <a:rPr sz="4000" b="1" spc="-50" dirty="0">
                <a:solidFill>
                  <a:srgbClr val="112051"/>
                </a:solidFill>
                <a:latin typeface="Gill Sans MT"/>
                <a:cs typeface="Gill Sans MT"/>
              </a:rPr>
              <a:t>Initiative</a:t>
            </a:r>
            <a:endParaRPr sz="4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800" spc="-175" dirty="0">
                <a:solidFill>
                  <a:srgbClr val="112051"/>
                </a:solidFill>
                <a:latin typeface="Palatino Linotype"/>
                <a:cs typeface="Palatino Linotype"/>
              </a:rPr>
              <a:t>Nick</a:t>
            </a:r>
            <a:r>
              <a:rPr sz="2800" spc="-5" dirty="0">
                <a:solidFill>
                  <a:srgbClr val="112051"/>
                </a:solidFill>
                <a:latin typeface="Palatino Linotype"/>
                <a:cs typeface="Palatino Linotype"/>
              </a:rPr>
              <a:t> </a:t>
            </a:r>
            <a:r>
              <a:rPr sz="2800" spc="-220" dirty="0">
                <a:solidFill>
                  <a:srgbClr val="112051"/>
                </a:solidFill>
                <a:latin typeface="Palatino Linotype"/>
                <a:cs typeface="Palatino Linotype"/>
              </a:rPr>
              <a:t>AbouAssaly,</a:t>
            </a:r>
            <a:r>
              <a:rPr sz="2800" spc="30" dirty="0">
                <a:solidFill>
                  <a:srgbClr val="112051"/>
                </a:solidFill>
                <a:latin typeface="Palatino Linotype"/>
                <a:cs typeface="Palatino Linotype"/>
              </a:rPr>
              <a:t> </a:t>
            </a:r>
            <a:r>
              <a:rPr sz="2800" spc="-10" dirty="0">
                <a:solidFill>
                  <a:srgbClr val="112051"/>
                </a:solidFill>
                <a:latin typeface="Palatino Linotype"/>
                <a:cs typeface="Palatino Linotype"/>
              </a:rPr>
              <a:t>Mayor</a:t>
            </a:r>
            <a:endParaRPr sz="2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832" y="1467400"/>
            <a:ext cx="558165" cy="392112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10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50,000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45,000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40,000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5,000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92710" lvl="0" indent="0" algn="r" defTabSz="914400" eaLnBrk="1" fontAlgn="auto" latinLnBrk="0" hangingPunct="1">
              <a:lnSpc>
                <a:spcPct val="100000"/>
              </a:lnSpc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69056" y="5455499"/>
            <a:ext cx="10198100" cy="340360"/>
            <a:chOff x="1169056" y="5455499"/>
            <a:chExt cx="10198100" cy="340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056" y="5455499"/>
              <a:ext cx="2606098" cy="3403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2856" y="5455499"/>
              <a:ext cx="3264547" cy="3403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5105" y="5455499"/>
              <a:ext cx="3264547" cy="340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87354" y="5466929"/>
              <a:ext cx="979289" cy="32892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97484" y="2399016"/>
            <a:ext cx="280035" cy="22275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Estimated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Population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68549" y="5854675"/>
            <a:ext cx="4679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Year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3150" rIns="0" bIns="0" rtlCol="0">
            <a:spAutoFit/>
          </a:bodyPr>
          <a:lstStyle/>
          <a:p>
            <a:pPr marL="1551305">
              <a:lnSpc>
                <a:spcPct val="100000"/>
              </a:lnSpc>
              <a:spcBef>
                <a:spcPts val="95"/>
              </a:spcBef>
            </a:pPr>
            <a:r>
              <a:rPr sz="4000" b="1" spc="320" dirty="0">
                <a:solidFill>
                  <a:srgbClr val="112051"/>
                </a:solidFill>
                <a:latin typeface="Gill Sans MT"/>
                <a:cs typeface="Gill Sans MT"/>
              </a:rPr>
              <a:t>City</a:t>
            </a:r>
            <a:r>
              <a:rPr sz="4000" b="1" spc="35" dirty="0">
                <a:solidFill>
                  <a:srgbClr val="112051"/>
                </a:solidFill>
                <a:latin typeface="Gill Sans MT"/>
                <a:cs typeface="Gill Sans MT"/>
              </a:rPr>
              <a:t> </a:t>
            </a:r>
            <a:r>
              <a:rPr sz="4000" b="1" dirty="0">
                <a:solidFill>
                  <a:srgbClr val="112051"/>
                </a:solidFill>
                <a:latin typeface="Gill Sans MT"/>
                <a:cs typeface="Gill Sans MT"/>
              </a:rPr>
              <a:t>of</a:t>
            </a:r>
            <a:r>
              <a:rPr sz="4000" b="1" spc="65" dirty="0">
                <a:solidFill>
                  <a:srgbClr val="112051"/>
                </a:solidFill>
                <a:latin typeface="Gill Sans MT"/>
                <a:cs typeface="Gill Sans MT"/>
              </a:rPr>
              <a:t> </a:t>
            </a:r>
            <a:r>
              <a:rPr sz="4000" b="1" dirty="0">
                <a:solidFill>
                  <a:srgbClr val="112051"/>
                </a:solidFill>
                <a:latin typeface="Gill Sans MT"/>
                <a:cs typeface="Gill Sans MT"/>
              </a:rPr>
              <a:t>Marion</a:t>
            </a:r>
            <a:r>
              <a:rPr sz="4000" b="1" spc="35" dirty="0">
                <a:solidFill>
                  <a:srgbClr val="112051"/>
                </a:solidFill>
                <a:latin typeface="Gill Sans MT"/>
                <a:cs typeface="Gill Sans MT"/>
              </a:rPr>
              <a:t> </a:t>
            </a:r>
            <a:r>
              <a:rPr sz="4000" b="1" spc="-175" dirty="0">
                <a:solidFill>
                  <a:srgbClr val="112051"/>
                </a:solidFill>
                <a:latin typeface="Gill Sans MT"/>
                <a:cs typeface="Gill Sans MT"/>
              </a:rPr>
              <a:t>Population</a:t>
            </a:r>
            <a:r>
              <a:rPr sz="4000" b="1" spc="40" dirty="0">
                <a:solidFill>
                  <a:srgbClr val="112051"/>
                </a:solidFill>
                <a:latin typeface="Gill Sans MT"/>
                <a:cs typeface="Gill Sans MT"/>
              </a:rPr>
              <a:t> </a:t>
            </a:r>
            <a:r>
              <a:rPr sz="4000" b="1" spc="-105" dirty="0">
                <a:solidFill>
                  <a:srgbClr val="112051"/>
                </a:solidFill>
                <a:latin typeface="Gill Sans MT"/>
                <a:cs typeface="Gill Sans MT"/>
              </a:rPr>
              <a:t>Growth</a:t>
            </a:r>
            <a:endParaRPr sz="40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69891" y="6443471"/>
            <a:ext cx="105410" cy="104139"/>
          </a:xfrm>
          <a:custGeom>
            <a:avLst/>
            <a:gdLst/>
            <a:ahLst/>
            <a:cxnLst/>
            <a:rect l="l" t="t" r="r" b="b"/>
            <a:pathLst>
              <a:path w="105410" h="104140">
                <a:moveTo>
                  <a:pt x="105155" y="0"/>
                </a:moveTo>
                <a:lnTo>
                  <a:pt x="0" y="0"/>
                </a:lnTo>
                <a:lnTo>
                  <a:pt x="0" y="103631"/>
                </a:lnTo>
                <a:lnTo>
                  <a:pt x="105155" y="103631"/>
                </a:lnTo>
                <a:lnTo>
                  <a:pt x="105155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09382" y="6346692"/>
            <a:ext cx="9842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Past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Growth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95743" y="6443471"/>
            <a:ext cx="105155" cy="10363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35383" y="6346692"/>
            <a:ext cx="14020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Projected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Growth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Investing</a:t>
            </a:r>
            <a:r>
              <a:rPr spc="165" dirty="0"/>
              <a:t> </a:t>
            </a:r>
            <a:r>
              <a:rPr dirty="0"/>
              <a:t>in</a:t>
            </a:r>
            <a:r>
              <a:rPr spc="165" dirty="0"/>
              <a:t> </a:t>
            </a:r>
            <a:r>
              <a:rPr spc="130" dirty="0"/>
              <a:t>Quality</a:t>
            </a:r>
            <a:r>
              <a:rPr spc="160" dirty="0"/>
              <a:t> </a:t>
            </a:r>
            <a:r>
              <a:rPr spc="145" dirty="0"/>
              <a:t>of</a:t>
            </a:r>
            <a:r>
              <a:rPr spc="160" dirty="0"/>
              <a:t> </a:t>
            </a:r>
            <a:r>
              <a:rPr spc="515" dirty="0"/>
              <a:t>Life</a:t>
            </a:r>
            <a:r>
              <a:rPr spc="160" dirty="0"/>
              <a:t> </a:t>
            </a:r>
            <a:r>
              <a:rPr spc="195" dirty="0"/>
              <a:t>Amenities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0704" y="3102864"/>
            <a:ext cx="3511296" cy="37551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clock, gauge&#10;&#10;Description automatically generated">
            <a:extLst>
              <a:ext uri="{FF2B5EF4-FFF2-40B4-BE49-F238E27FC236}">
                <a16:creationId xmlns:a16="http://schemas.microsoft.com/office/drawing/2014/main" id="{2C1232F7-11F0-6C45-8622-C9343922A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516" y="2834870"/>
            <a:ext cx="7600914" cy="9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34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0"/>
            <a:ext cx="120350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03548" cy="33892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468623"/>
            <a:ext cx="4003548" cy="33892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2796" y="-119270"/>
            <a:ext cx="4014215" cy="54528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8452" y="0"/>
            <a:ext cx="4003547" cy="33832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00644" y="3468623"/>
            <a:ext cx="3991355" cy="33892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37176" y="5391911"/>
            <a:ext cx="2424683" cy="14462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D20FF6EC-D543-1422-98FD-E8D8D8E4A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1963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7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6C00303-A08F-4F62-BD8D-3CC12633BD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8541" y="1505527"/>
            <a:ext cx="5580526" cy="4085369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CA775-60F7-AF45-8128-48C93DA5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3762" y="6492875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81E0854-62C6-5925-4CBB-FACB951C24AA}"/>
              </a:ext>
            </a:extLst>
          </p:cNvPr>
          <p:cNvSpPr txBox="1">
            <a:spLocks/>
          </p:cNvSpPr>
          <p:nvPr/>
        </p:nvSpPr>
        <p:spPr>
          <a:xfrm>
            <a:off x="4325599" y="6525533"/>
            <a:ext cx="219640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756B1F-F549-2E7B-EA9E-2D25D6666593}"/>
              </a:ext>
            </a:extLst>
          </p:cNvPr>
          <p:cNvSpPr txBox="1">
            <a:spLocks/>
          </p:cNvSpPr>
          <p:nvPr/>
        </p:nvSpPr>
        <p:spPr>
          <a:xfrm>
            <a:off x="230977" y="194691"/>
            <a:ext cx="8035193" cy="1172713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rgbClr val="03617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200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Iowa An Employment Destination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1F4BD-739C-66A8-C4FF-8C8B08EB6BE4}"/>
              </a:ext>
            </a:extLst>
          </p:cNvPr>
          <p:cNvSpPr/>
          <p:nvPr/>
        </p:nvSpPr>
        <p:spPr>
          <a:xfrm>
            <a:off x="430293" y="2366770"/>
            <a:ext cx="4139959" cy="267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004" y="1505527"/>
            <a:ext cx="4766883" cy="22323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200" b="1" dirty="0">
                <a:solidFill>
                  <a:srgbClr val="00808D"/>
                </a:solidFill>
                <a:latin typeface="Open Sans"/>
                <a:ea typeface="Open Sans"/>
                <a:cs typeface="Open Sans"/>
              </a:rPr>
            </a:br>
            <a:r>
              <a:rPr lang="en-US" sz="3200" b="1" cap="none" spc="0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  <a:t>Governor Kim Reynolds:</a:t>
            </a:r>
            <a:br>
              <a:rPr lang="en-US" sz="3200" b="1" dirty="0">
                <a:solidFill>
                  <a:srgbClr val="00808D"/>
                </a:solidFill>
                <a:latin typeface="Open Sans"/>
                <a:ea typeface="Open Sans"/>
                <a:cs typeface="Open Sans"/>
              </a:rPr>
            </a:br>
            <a:br>
              <a:rPr lang="en-US" sz="3200" b="1" dirty="0">
                <a:solidFill>
                  <a:srgbClr val="00808D"/>
                </a:solidFill>
                <a:latin typeface="Open Sans"/>
                <a:ea typeface="Open Sans"/>
                <a:cs typeface="Open Sans"/>
              </a:rPr>
            </a:br>
            <a:endParaRPr lang="en-US" sz="3200" b="1" dirty="0">
              <a:solidFill>
                <a:srgbClr val="0080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977" y="3048303"/>
            <a:ext cx="4474000" cy="15192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“Over the last four years, we’ve built a strong foundation upon which Iowa can continue to rise…A place where </a:t>
            </a:r>
            <a:r>
              <a:rPr lang="en-US" sz="1600" b="1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families thrive, businesses grow, and government is responsive to the people.”</a:t>
            </a:r>
          </a:p>
          <a:p>
            <a:r>
              <a:rPr lang="en-US" sz="1200" i="1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Remarks at 2023 Inauguration</a:t>
            </a:r>
          </a:p>
        </p:txBody>
      </p:sp>
      <p:pic>
        <p:nvPicPr>
          <p:cNvPr id="8" name="Picture 7" descr="A picture containing text, sign, clock, gauge&#10;&#10;Description automatically generated">
            <a:extLst>
              <a:ext uri="{FF2B5EF4-FFF2-40B4-BE49-F238E27FC236}">
                <a16:creationId xmlns:a16="http://schemas.microsoft.com/office/drawing/2014/main" id="{618FDDD1-C1FC-9137-D485-8EFCE2040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502" y="5999661"/>
            <a:ext cx="4858769" cy="6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1B18C5CF-03BD-4A6B-A361-501326330393}"/>
              </a:ext>
            </a:extLst>
          </p:cNvPr>
          <p:cNvSpPr txBox="1"/>
          <p:nvPr/>
        </p:nvSpPr>
        <p:spPr>
          <a:xfrm>
            <a:off x="2384555" y="1868948"/>
            <a:ext cx="3711445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Unemployment 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.9 percent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(Tied for </a:t>
            </a:r>
            <a:r>
              <a:rPr lang="en-US" sz="2000" b="1" i="1" noProof="0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  <a:t>20</a:t>
            </a:r>
            <a:r>
              <a:rPr lang="en-US" sz="2000" b="1" i="1" baseline="30000" noProof="0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  <a:t>th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)</a:t>
            </a:r>
          </a:p>
        </p:txBody>
      </p:sp>
      <p:pic>
        <p:nvPicPr>
          <p:cNvPr id="37" name="Graphic 36" descr="Remote work with solid fill">
            <a:extLst>
              <a:ext uri="{FF2B5EF4-FFF2-40B4-BE49-F238E27FC236}">
                <a16:creationId xmlns:a16="http://schemas.microsoft.com/office/drawing/2014/main" id="{E950832D-DD75-4826-A7E8-8A2F9404DD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8708" y="2537315"/>
            <a:ext cx="703138" cy="7031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6CAF4B4-5237-42F9-A431-EB6F11C974C2}"/>
              </a:ext>
            </a:extLst>
          </p:cNvPr>
          <p:cNvSpPr txBox="1"/>
          <p:nvPr/>
        </p:nvSpPr>
        <p:spPr>
          <a:xfrm>
            <a:off x="6730132" y="1890984"/>
            <a:ext cx="3520909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Labor Force Participation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68.7 percent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(Tied for 4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)</a:t>
            </a:r>
          </a:p>
        </p:txBody>
      </p:sp>
      <p:pic>
        <p:nvPicPr>
          <p:cNvPr id="41" name="Graphic 40" descr="Construction worker female with solid fill">
            <a:extLst>
              <a:ext uri="{FF2B5EF4-FFF2-40B4-BE49-F238E27FC236}">
                <a16:creationId xmlns:a16="http://schemas.microsoft.com/office/drawing/2014/main" id="{B873809E-1B49-419F-BE54-1863B4BDE7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8085" y="2602204"/>
            <a:ext cx="670709" cy="67070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DD86B61-54BB-44EE-9FA9-2C52924F246A}"/>
              </a:ext>
            </a:extLst>
          </p:cNvPr>
          <p:cNvSpPr txBox="1"/>
          <p:nvPr/>
        </p:nvSpPr>
        <p:spPr>
          <a:xfrm>
            <a:off x="1130786" y="3487528"/>
            <a:ext cx="3293431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Total Employed Iowans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  <a:t>1,588,000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(+</a:t>
            </a:r>
            <a:r>
              <a:rPr lang="en-US" sz="2000" b="1" noProof="0" dirty="0">
                <a:solidFill>
                  <a:srgbClr val="B86125"/>
                </a:solidFill>
                <a:latin typeface="Open Sans"/>
                <a:ea typeface="Open Sans"/>
                <a:cs typeface="Open Sans"/>
              </a:rPr>
              <a:t>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,100 above March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2020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8612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Graphic 43" descr="Users with solid fill">
            <a:extLst>
              <a:ext uri="{FF2B5EF4-FFF2-40B4-BE49-F238E27FC236}">
                <a16:creationId xmlns:a16="http://schemas.microsoft.com/office/drawing/2014/main" id="{321ED7C1-F71B-4C2A-894F-413C2D16F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34679" y="4381830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37F81E9-5C46-4C46-875D-6C5E28DA5A7F}"/>
              </a:ext>
            </a:extLst>
          </p:cNvPr>
          <p:cNvSpPr txBox="1"/>
          <p:nvPr/>
        </p:nvSpPr>
        <p:spPr>
          <a:xfrm>
            <a:off x="7933158" y="3501764"/>
            <a:ext cx="2625599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Wage 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+9.4% (Average Annual Wage)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8612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phic 3" descr="House with solid fill">
            <a:extLst>
              <a:ext uri="{FF2B5EF4-FFF2-40B4-BE49-F238E27FC236}">
                <a16:creationId xmlns:a16="http://schemas.microsoft.com/office/drawing/2014/main" id="{6FD80AB3-23BA-B7D2-2D9E-46DD6C7FB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5486" y="4436261"/>
            <a:ext cx="914400" cy="914400"/>
          </a:xfrm>
          <a:prstGeom prst="rect">
            <a:avLst/>
          </a:prstGeom>
        </p:spPr>
      </p:pic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377C6825-9D2C-F476-C884-F1BC63926A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26208" y="4573712"/>
            <a:ext cx="639497" cy="639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8E6246-5CE1-5C7C-BF42-0BC7BB97AAA7}"/>
              </a:ext>
            </a:extLst>
          </p:cNvPr>
          <p:cNvSpPr txBox="1"/>
          <p:nvPr/>
        </p:nvSpPr>
        <p:spPr>
          <a:xfrm>
            <a:off x="4518958" y="3539366"/>
            <a:ext cx="3145890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Median Household 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Income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8612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6.3% (two-year growth rate)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8612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054AA0A-8102-9FAC-597B-7251586BD18E}"/>
              </a:ext>
            </a:extLst>
          </p:cNvPr>
          <p:cNvSpPr/>
          <p:nvPr/>
        </p:nvSpPr>
        <p:spPr>
          <a:xfrm>
            <a:off x="1340223" y="122318"/>
            <a:ext cx="9511553" cy="1580977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46">
            <a:extLst>
              <a:ext uri="{FF2B5EF4-FFF2-40B4-BE49-F238E27FC236}">
                <a16:creationId xmlns:a16="http://schemas.microsoft.com/office/drawing/2014/main" id="{4379E76A-EDB3-4B23-A2DF-7DC33F07DB71}"/>
              </a:ext>
            </a:extLst>
          </p:cNvPr>
          <p:cNvSpPr txBox="1">
            <a:spLocks/>
          </p:cNvSpPr>
          <p:nvPr/>
        </p:nvSpPr>
        <p:spPr>
          <a:xfrm>
            <a:off x="1725681" y="410539"/>
            <a:ext cx="8833076" cy="1065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State of the Workforce – August 2023</a:t>
            </a:r>
            <a:endParaRPr kumimoji="0" lang="en-US" sz="30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2" grpId="0"/>
      <p:bldP spid="4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7E23E-C718-D629-6371-2E0394869681}"/>
              </a:ext>
            </a:extLst>
          </p:cNvPr>
          <p:cNvSpPr txBox="1"/>
          <p:nvPr/>
        </p:nvSpPr>
        <p:spPr>
          <a:xfrm>
            <a:off x="6458824" y="1600950"/>
            <a:ext cx="5608257" cy="542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B86125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+5 points higher</a:t>
            </a:r>
            <a:br>
              <a:rPr lang="en-US" sz="2400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Iowa stands well 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 national </a:t>
            </a:r>
            <a:r>
              <a:rPr lang="en-US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abor </a:t>
            </a:r>
            <a:r>
              <a:rPr lang="en-US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orce </a:t>
            </a:r>
            <a:r>
              <a:rPr lang="en-US" b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articipation </a:t>
            </a:r>
            <a:r>
              <a:rPr lang="en-US" sz="18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(68.7 precent to 62.8 percent)</a:t>
            </a:r>
            <a:br>
              <a:rPr lang="en-US" sz="18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i="1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B86125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#3 in U.S.</a:t>
            </a:r>
            <a:b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hird highest concentration of manufacturing industry employment in the </a:t>
            </a: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U.S.</a:t>
            </a:r>
            <a: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based on location quotient </a:t>
            </a:r>
            <a:r>
              <a:rPr lang="en-US" i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 to measure industrial specialization compared to the country as a whole</a:t>
            </a:r>
            <a:r>
              <a:rPr lang="en-US" i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i="1" dirty="0"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B86125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+23,900</a:t>
            </a:r>
            <a:br>
              <a:rPr lang="en-US" sz="2200" b="1" dirty="0">
                <a:solidFill>
                  <a:srgbClr val="903B1F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labor force growth in recent months, with more Iowans in the labor force today than prior to pandemic </a:t>
            </a:r>
            <a:br>
              <a:rPr lang="en-US" sz="2400" b="1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3F047-FA5A-106E-1CE4-C097699D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7751" y="1305916"/>
            <a:ext cx="4904016" cy="5258070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3C90E134-1DE7-F5F2-8246-9A614DFC8F7E}"/>
              </a:ext>
            </a:extLst>
          </p:cNvPr>
          <p:cNvSpPr/>
          <p:nvPr/>
        </p:nvSpPr>
        <p:spPr>
          <a:xfrm>
            <a:off x="0" y="85036"/>
            <a:ext cx="9985450" cy="1035263"/>
          </a:xfrm>
          <a:prstGeom prst="parallelogram">
            <a:avLst>
              <a:gd name="adj" fmla="val 28402"/>
            </a:avLst>
          </a:prstGeom>
          <a:solidFill>
            <a:srgbClr val="0361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46">
            <a:extLst>
              <a:ext uri="{FF2B5EF4-FFF2-40B4-BE49-F238E27FC236}">
                <a16:creationId xmlns:a16="http://schemas.microsoft.com/office/drawing/2014/main" id="{BE028F71-752A-5733-5265-94701369374B}"/>
              </a:ext>
            </a:extLst>
          </p:cNvPr>
          <p:cNvSpPr txBox="1">
            <a:spLocks/>
          </p:cNvSpPr>
          <p:nvPr/>
        </p:nvSpPr>
        <p:spPr>
          <a:xfrm>
            <a:off x="334008" y="14928"/>
            <a:ext cx="8741476" cy="1198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Ready to Work with Specialized Skills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CD5443-DB79-F641-B41A-425A26E4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33" name="Title 46">
            <a:extLst>
              <a:ext uri="{FF2B5EF4-FFF2-40B4-BE49-F238E27FC236}">
                <a16:creationId xmlns:a16="http://schemas.microsoft.com/office/drawing/2014/main" id="{BE028F71-752A-5733-5265-94701369374B}"/>
              </a:ext>
            </a:extLst>
          </p:cNvPr>
          <p:cNvSpPr txBox="1">
            <a:spLocks/>
          </p:cNvSpPr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Economic Snapshot</a:t>
            </a:r>
            <a:endParaRPr kumimoji="0" lang="en-US" sz="3400" b="1" u="none" strike="noStrike" kern="1200" cap="none" spc="0" normalizeH="0" baseline="0" noProof="0" dirty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7E23E-C718-D629-6371-2E0394869681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B8612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$57,176</a:t>
            </a:r>
            <a:b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Annual Wage</a:t>
            </a:r>
            <a:endParaRPr lang="en-US" sz="2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2200" b="1" i="1" dirty="0">
              <a:solidFill>
                <a:srgbClr val="8C341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$86.9 billion</a:t>
            </a:r>
            <a:br>
              <a:rPr lang="en-US" sz="2200" dirty="0">
                <a:solidFill>
                  <a:srgbClr val="8C341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Gross Wages Paid</a:t>
            </a:r>
            <a:endParaRPr lang="en-US" sz="2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8C341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B861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1.52 Million</a:t>
            </a:r>
            <a:b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total employment</a:t>
            </a:r>
            <a:endParaRPr lang="en-US" sz="2200" i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B9F27-E9DC-E9AC-0701-07163A140FB4}"/>
              </a:ext>
            </a:extLst>
          </p:cNvPr>
          <p:cNvSpPr txBox="1"/>
          <p:nvPr/>
        </p:nvSpPr>
        <p:spPr>
          <a:xfrm>
            <a:off x="6485108" y="3669707"/>
            <a:ext cx="5317784" cy="2560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B86125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Iowa Met Many Positives in 2022:</a:t>
            </a:r>
            <a:endParaRPr lang="en-US" sz="2200" b="1" dirty="0">
              <a:solidFill>
                <a:srgbClr val="B86125"/>
              </a:solidFill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Surpassed the jobs level seen pre-pandemic</a:t>
            </a:r>
          </a:p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Reached the lowest level of claims in decades</a:t>
            </a:r>
          </a:p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average duration of benefits to lowest since 1967</a:t>
            </a:r>
            <a:br>
              <a:rPr lang="en-US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5A9C6BB-6906-4DFF-817C-853D0EC64334}"/>
              </a:ext>
            </a:extLst>
          </p:cNvPr>
          <p:cNvSpPr txBox="1">
            <a:spLocks/>
          </p:cNvSpPr>
          <p:nvPr/>
        </p:nvSpPr>
        <p:spPr>
          <a:xfrm>
            <a:off x="477980" y="1122363"/>
            <a:ext cx="4481067" cy="2239146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Improving the Business Climate </a:t>
            </a:r>
            <a:endParaRPr kumimoji="0" lang="en-US" sz="3600" b="0" i="0" u="none" strike="noStrike" kern="1200" cap="all" spc="300" normalizeH="0" baseline="0" noProof="0" dirty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F2842-B659-8D45-B864-958082AA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7810" y="6356350"/>
            <a:ext cx="1505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42218E83-9C28-4FEC-94F6-D0DF0D3AED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1172" y="2666741"/>
            <a:ext cx="698219" cy="6982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0F821E-5A2B-408D-A36A-D15477EE3451}"/>
              </a:ext>
            </a:extLst>
          </p:cNvPr>
          <p:cNvSpPr txBox="1"/>
          <p:nvPr/>
        </p:nvSpPr>
        <p:spPr>
          <a:xfrm>
            <a:off x="6186767" y="2591406"/>
            <a:ext cx="5646653" cy="9694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The switch to Table</a:t>
            </a:r>
            <a:r>
              <a:rPr kumimoji="0" lang="en-US" sz="19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 8 gave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Iowa businesses </a:t>
            </a:r>
            <a:r>
              <a:rPr lang="en-US" sz="1900" noProof="0" dirty="0">
                <a:latin typeface="Open Sans"/>
                <a:ea typeface="Open Sans"/>
                <a:cs typeface="Open Sans"/>
              </a:rPr>
              <a:t>a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25 percent reduction in their UI taxes on average (</a:t>
            </a:r>
            <a:r>
              <a:rPr lang="en-US" sz="1900" b="1" spc="0" dirty="0">
                <a:latin typeface="Open Sans"/>
                <a:ea typeface="Open Sans"/>
                <a:cs typeface="Open Sans"/>
              </a:rPr>
              <a:t>$72.20 less per employee in 2023).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pic>
        <p:nvPicPr>
          <p:cNvPr id="11" name="Graphic 10" descr="Mortgage with solid fill">
            <a:extLst>
              <a:ext uri="{FF2B5EF4-FFF2-40B4-BE49-F238E27FC236}">
                <a16:creationId xmlns:a16="http://schemas.microsoft.com/office/drawing/2014/main" id="{A400D67A-2C0E-49A9-9B0E-872A3BD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0955" y="772681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F2E24-25EE-8DFF-9825-CFC7C07BCF37}"/>
              </a:ext>
            </a:extLst>
          </p:cNvPr>
          <p:cNvSpPr txBox="1"/>
          <p:nvPr/>
        </p:nvSpPr>
        <p:spPr>
          <a:xfrm>
            <a:off x="6243599" y="910469"/>
            <a:ext cx="5646653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n-US" sz="1900" b="1" dirty="0">
                <a:latin typeface="Open Sans"/>
                <a:ea typeface="Open Sans"/>
                <a:cs typeface="Open Sans"/>
              </a:rPr>
              <a:t>F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or the </a:t>
            </a:r>
            <a:r>
              <a:rPr lang="en-US" sz="1900" b="1" dirty="0">
                <a:latin typeface="Open Sans"/>
                <a:ea typeface="Open Sans"/>
                <a:cs typeface="Open Sans"/>
              </a:rPr>
              <a:t>second consecutive year,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tax rates on unemployment benefits are </a:t>
            </a: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the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lowest rates allowed by law </a:t>
            </a: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(Table 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 descr="Safe with solid fill">
            <a:extLst>
              <a:ext uri="{FF2B5EF4-FFF2-40B4-BE49-F238E27FC236}">
                <a16:creationId xmlns:a16="http://schemas.microsoft.com/office/drawing/2014/main" id="{308E9802-24CC-CDD9-B289-9D22718A3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4123" y="4256948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C21935-7676-2E30-DFFA-33DF0790CD96}"/>
              </a:ext>
            </a:extLst>
          </p:cNvPr>
          <p:cNvSpPr txBox="1"/>
          <p:nvPr/>
        </p:nvSpPr>
        <p:spPr>
          <a:xfrm>
            <a:off x="6133479" y="4255051"/>
            <a:ext cx="5646653" cy="9694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Governor Reynolds’ recent</a:t>
            </a:r>
            <a:r>
              <a:rPr kumimoji="0" lang="en-US" sz="19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investments</a:t>
            </a:r>
            <a:r>
              <a:rPr kumimoji="0" lang="en-US" sz="19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in the UI Trust Fund have resulted in a total of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just over $1 billion in employer tax savings.</a:t>
            </a:r>
          </a:p>
        </p:txBody>
      </p:sp>
    </p:spTree>
    <p:extLst>
      <p:ext uri="{BB962C8B-B14F-4D97-AF65-F5344CB8AC3E}">
        <p14:creationId xmlns:p14="http://schemas.microsoft.com/office/powerpoint/2010/main" val="26503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C3993527817E4DBB7E1E15F2A044AA" ma:contentTypeVersion="17" ma:contentTypeDescription="Create a new document." ma:contentTypeScope="" ma:versionID="9ffaadd70e68e1fb4cf59e4fdc859dae">
  <xsd:schema xmlns:xsd="http://www.w3.org/2001/XMLSchema" xmlns:xs="http://www.w3.org/2001/XMLSchema" xmlns:p="http://schemas.microsoft.com/office/2006/metadata/properties" xmlns:ns2="7ade1631-1d3c-4dfe-b51c-a0a96beab0bd" xmlns:ns3="ffb9af28-f678-40d0-a538-67061ae10d53" targetNamespace="http://schemas.microsoft.com/office/2006/metadata/properties" ma:root="true" ma:fieldsID="76c706cd802915c26963417af9c55535" ns2:_="" ns3:_="">
    <xsd:import namespace="7ade1631-1d3c-4dfe-b51c-a0a96beab0bd"/>
    <xsd:import namespace="ffb9af28-f678-40d0-a538-67061ae10d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e1631-1d3c-4dfe-b51c-a0a96beab0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9d475c-2cf0-41b3-83bd-a2a3c8e65b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9af28-f678-40d0-a538-67061ae10d5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25270d-8f29-4b0b-8862-08ca96bdd808}" ma:internalName="TaxCatchAll" ma:showField="CatchAllData" ma:web="ffb9af28-f678-40d0-a538-67061ae10d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de1631-1d3c-4dfe-b51c-a0a96beab0bd">
      <Terms xmlns="http://schemas.microsoft.com/office/infopath/2007/PartnerControls"/>
    </lcf76f155ced4ddcb4097134ff3c332f>
    <TaxCatchAll xmlns="ffb9af28-f678-40d0-a538-67061ae10d53" xsi:nil="true"/>
  </documentManagement>
</p:properties>
</file>

<file path=customXml/itemProps1.xml><?xml version="1.0" encoding="utf-8"?>
<ds:datastoreItem xmlns:ds="http://schemas.openxmlformats.org/officeDocument/2006/customXml" ds:itemID="{AD80E15A-0EC5-47A2-AED2-4DDF4B14B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de1631-1d3c-4dfe-b51c-a0a96beab0bd"/>
    <ds:schemaRef ds:uri="ffb9af28-f678-40d0-a538-67061ae10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290C07-8464-4E7E-804B-F5DDB27D4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A7D410-BE16-429C-A286-2C11551A97C1}">
  <ds:schemaRefs>
    <ds:schemaRef ds:uri="http://schemas.microsoft.com/office/2006/metadata/properties"/>
    <ds:schemaRef ds:uri="http://schemas.microsoft.com/office/infopath/2007/PartnerControls"/>
    <ds:schemaRef ds:uri="7ade1631-1d3c-4dfe-b51c-a0a96beab0bd"/>
    <ds:schemaRef ds:uri="ffb9af28-f678-40d0-a538-67061ae10d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1835</Words>
  <Application>Microsoft Office PowerPoint</Application>
  <PresentationFormat>Widescreen</PresentationFormat>
  <Paragraphs>262</Paragraphs>
  <Slides>47</Slides>
  <Notes>15</Notes>
  <HiddenSlides>11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 Governor Kim Reynolds: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Workforce Development Highlights</vt:lpstr>
      <vt:lpstr>PowerPoint Presentation</vt:lpstr>
      <vt:lpstr>PowerPoint Presentation</vt:lpstr>
      <vt:lpstr>PowerPoint Presentation</vt:lpstr>
      <vt:lpstr>Housing Need</vt:lpstr>
      <vt:lpstr>PowerPoint Presentation</vt:lpstr>
      <vt:lpstr>PowerPoint Presentation</vt:lpstr>
      <vt:lpstr>PowerPoint Presentation</vt:lpstr>
      <vt:lpstr>PowerPoint Presentation</vt:lpstr>
      <vt:lpstr>City of Marion Population Growth</vt:lpstr>
      <vt:lpstr>PowerPoint Presentation</vt:lpstr>
      <vt:lpstr>Investing in Quality of Life Amenities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Lukan</dc:creator>
  <cp:lastModifiedBy>Mike Lukan</cp:lastModifiedBy>
  <cp:revision>5</cp:revision>
  <dcterms:created xsi:type="dcterms:W3CDTF">2023-10-10T20:34:38Z</dcterms:created>
  <dcterms:modified xsi:type="dcterms:W3CDTF">2023-10-12T18:05:05Z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0x010100E2C3993527817E4DBB7E1E15F2A044AA</vt:lpwstr>
  </property>
</Properties>
</file>